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462" r:id="rId2"/>
    <p:sldId id="483" r:id="rId3"/>
    <p:sldId id="465" r:id="rId4"/>
    <p:sldId id="498" r:id="rId5"/>
    <p:sldId id="499" r:id="rId6"/>
    <p:sldId id="500" r:id="rId7"/>
    <p:sldId id="494" r:id="rId8"/>
    <p:sldId id="466" r:id="rId9"/>
    <p:sldId id="489" r:id="rId10"/>
    <p:sldId id="491" r:id="rId11"/>
    <p:sldId id="490" r:id="rId12"/>
    <p:sldId id="470" r:id="rId13"/>
    <p:sldId id="468" r:id="rId14"/>
    <p:sldId id="473" r:id="rId15"/>
    <p:sldId id="486" r:id="rId16"/>
    <p:sldId id="478" r:id="rId17"/>
    <p:sldId id="481" r:id="rId18"/>
    <p:sldId id="496" r:id="rId19"/>
    <p:sldId id="497" r:id="rId20"/>
    <p:sldId id="495" r:id="rId21"/>
    <p:sldId id="474" r:id="rId22"/>
    <p:sldId id="482" r:id="rId23"/>
    <p:sldId id="480" r:id="rId24"/>
    <p:sldId id="492" r:id="rId25"/>
    <p:sldId id="476" r:id="rId26"/>
    <p:sldId id="493" r:id="rId27"/>
    <p:sldId id="488" r:id="rId28"/>
    <p:sldId id="475" r:id="rId29"/>
    <p:sldId id="471" r:id="rId30"/>
    <p:sldId id="464" r:id="rId31"/>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1A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29" autoAdjust="0"/>
  </p:normalViewPr>
  <p:slideViewPr>
    <p:cSldViewPr snapToGrid="0">
      <p:cViewPr>
        <p:scale>
          <a:sx n="67" d="100"/>
          <a:sy n="67" d="100"/>
        </p:scale>
        <p:origin x="1267"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A0A3BF-6153-4F1B-9BE2-9B6F7263348A}" type="datetimeFigureOut">
              <a:rPr lang="en-DK" smtClean="0"/>
              <a:t>06/02/2025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C8CCE-ED3F-4669-AA49-65B3DE856B4E}" type="slidenum">
              <a:rPr lang="en-DK" smtClean="0"/>
              <a:t>‹#›</a:t>
            </a:fld>
            <a:endParaRPr lang="en-DK"/>
          </a:p>
        </p:txBody>
      </p:sp>
    </p:spTree>
    <p:extLst>
      <p:ext uri="{BB962C8B-B14F-4D97-AF65-F5344CB8AC3E}">
        <p14:creationId xmlns:p14="http://schemas.microsoft.com/office/powerpoint/2010/main" val="293933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1</a:t>
            </a:fld>
            <a:endParaRPr lang="en-GB" dirty="0"/>
          </a:p>
        </p:txBody>
      </p:sp>
    </p:spTree>
    <p:extLst>
      <p:ext uri="{BB962C8B-B14F-4D97-AF65-F5344CB8AC3E}">
        <p14:creationId xmlns:p14="http://schemas.microsoft.com/office/powerpoint/2010/main" val="1331029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0"/>
              </a:spcAft>
              <a:buNone/>
            </a:pPr>
            <a:r>
              <a:rPr lang="en-DK" sz="1200" kern="100">
                <a:effectLst/>
                <a:latin typeface="Georgia Pro" panose="02040502050405020303" pitchFamily="18" charset="0"/>
                <a:ea typeface="Aptos" panose="020B0004020202020204" pitchFamily="34" charset="0"/>
                <a:cs typeface="Times New Roman" panose="02020603050405020304" pitchFamily="18" charset="0"/>
              </a:rPr>
              <a:t>Our hypothesis is, that if we understand the vocabulary of the individual cell (its rules) we can take that out of the equation, and change biological outcomes by smartly perturbing the initial conditions. </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1200" kern="100">
                <a:effectLst/>
                <a:latin typeface="Georgia Pro" panose="02040502050405020303" pitchFamily="18" charset="0"/>
                <a:ea typeface="Aptos" panose="020B0004020202020204" pitchFamily="34" charset="0"/>
                <a:cs typeface="Times New Roman" panose="02020603050405020304" pitchFamily="18" charset="0"/>
              </a:rPr>
              <a:t>This is what we call spatial (re)programming.</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indent="0">
              <a:lnSpc>
                <a:spcPct val="107000"/>
              </a:lnSpc>
              <a:spcAft>
                <a:spcPts val="800"/>
              </a:spcAft>
              <a:buNone/>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1200" kern="100">
                <a:effectLst/>
                <a:latin typeface="Georgia Pro" panose="02040502050405020303" pitchFamily="18" charset="0"/>
                <a:ea typeface="Aptos" panose="020B0004020202020204" pitchFamily="34" charset="0"/>
                <a:cs typeface="Times New Roman" panose="02020603050405020304" pitchFamily="18" charset="0"/>
              </a:rPr>
              <a:t>For scientists dreaming big, growing artificial organs as "replacement parts" will revolutionize the health-care industry. A reoccurring problem is that, without us truly understanding why, cells behave wildly different in-vitro (in a lab) compared to in-vivo (in the body). Their environment matter, but figuring out how these boundary conditions affect the cells (i.e. solving the inverse problem) is highly non-trivial. </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p:cNvSpPr>
            <a:spLocks noGrp="1"/>
          </p:cNvSpPr>
          <p:nvPr>
            <p:ph type="sldNum" sz="quarter" idx="5"/>
          </p:nvPr>
        </p:nvSpPr>
        <p:spPr/>
        <p:txBody>
          <a:bodyPr/>
          <a:lstStyle/>
          <a:p>
            <a:fld id="{833C8CCE-ED3F-4669-AA49-65B3DE856B4E}" type="slidenum">
              <a:rPr lang="en-DK" smtClean="0"/>
              <a:t>12</a:t>
            </a:fld>
            <a:endParaRPr lang="en-DK"/>
          </a:p>
        </p:txBody>
      </p:sp>
    </p:spTree>
    <p:extLst>
      <p:ext uri="{BB962C8B-B14F-4D97-AF65-F5344CB8AC3E}">
        <p14:creationId xmlns:p14="http://schemas.microsoft.com/office/powerpoint/2010/main" val="190288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C7A7A-9E5B-368B-AB95-5E1419449E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DA0686-CFFE-5509-0FB5-48EA1250A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75630E-ABB7-1EB6-ABCB-1863208789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1501E011-D8DA-3DF0-AD88-868D7BCA2FD0}"/>
              </a:ext>
            </a:extLst>
          </p:cNvPr>
          <p:cNvSpPr>
            <a:spLocks noGrp="1"/>
          </p:cNvSpPr>
          <p:nvPr>
            <p:ph type="sldNum" sz="quarter" idx="5"/>
          </p:nvPr>
        </p:nvSpPr>
        <p:spPr/>
        <p:txBody>
          <a:bodyPr/>
          <a:lstStyle/>
          <a:p>
            <a:fld id="{833C8CCE-ED3F-4669-AA49-65B3DE856B4E}" type="slidenum">
              <a:rPr lang="en-DK" smtClean="0"/>
              <a:t>15</a:t>
            </a:fld>
            <a:endParaRPr lang="en-DK"/>
          </a:p>
        </p:txBody>
      </p:sp>
    </p:spTree>
    <p:extLst>
      <p:ext uri="{BB962C8B-B14F-4D97-AF65-F5344CB8AC3E}">
        <p14:creationId xmlns:p14="http://schemas.microsoft.com/office/powerpoint/2010/main" val="895422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A3860-1FBB-A441-2286-BC322CDC6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8DCF77-28EB-D2B0-BF31-557E899F3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5FB27-ECCD-9390-8164-6959F83EE0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E171AEB1-23B0-864E-833C-3A826C75BCA6}"/>
              </a:ext>
            </a:extLst>
          </p:cNvPr>
          <p:cNvSpPr>
            <a:spLocks noGrp="1"/>
          </p:cNvSpPr>
          <p:nvPr>
            <p:ph type="sldNum" sz="quarter" idx="5"/>
          </p:nvPr>
        </p:nvSpPr>
        <p:spPr/>
        <p:txBody>
          <a:bodyPr/>
          <a:lstStyle/>
          <a:p>
            <a:fld id="{833C8CCE-ED3F-4669-AA49-65B3DE856B4E}" type="slidenum">
              <a:rPr lang="en-DK" smtClean="0"/>
              <a:t>16</a:t>
            </a:fld>
            <a:endParaRPr lang="en-DK"/>
          </a:p>
        </p:txBody>
      </p:sp>
    </p:spTree>
    <p:extLst>
      <p:ext uri="{BB962C8B-B14F-4D97-AF65-F5344CB8AC3E}">
        <p14:creationId xmlns:p14="http://schemas.microsoft.com/office/powerpoint/2010/main" val="379656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7A3A6-AC21-F954-6CA1-3F69F7F46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9C5FE-7552-F375-3744-E3EDE142E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40CD7-A2E1-DE1F-82CA-EFE57E8169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1EBC079E-E3EB-051C-4027-56D09BB04C38}"/>
              </a:ext>
            </a:extLst>
          </p:cNvPr>
          <p:cNvSpPr>
            <a:spLocks noGrp="1"/>
          </p:cNvSpPr>
          <p:nvPr>
            <p:ph type="sldNum" sz="quarter" idx="5"/>
          </p:nvPr>
        </p:nvSpPr>
        <p:spPr/>
        <p:txBody>
          <a:bodyPr/>
          <a:lstStyle/>
          <a:p>
            <a:fld id="{833C8CCE-ED3F-4669-AA49-65B3DE856B4E}" type="slidenum">
              <a:rPr lang="en-DK" smtClean="0"/>
              <a:t>17</a:t>
            </a:fld>
            <a:endParaRPr lang="en-DK"/>
          </a:p>
        </p:txBody>
      </p:sp>
    </p:spTree>
    <p:extLst>
      <p:ext uri="{BB962C8B-B14F-4D97-AF65-F5344CB8AC3E}">
        <p14:creationId xmlns:p14="http://schemas.microsoft.com/office/powerpoint/2010/main" val="2393030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EF1B2-1855-8D59-A58E-C488CEA93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9B535-DB20-7836-C996-1E3CFB934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89617D-AE0B-AE46-9232-7AABB5CD88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290DF1BF-FAD6-91EA-B799-A5D506AA27A7}"/>
              </a:ext>
            </a:extLst>
          </p:cNvPr>
          <p:cNvSpPr>
            <a:spLocks noGrp="1"/>
          </p:cNvSpPr>
          <p:nvPr>
            <p:ph type="sldNum" sz="quarter" idx="5"/>
          </p:nvPr>
        </p:nvSpPr>
        <p:spPr/>
        <p:txBody>
          <a:bodyPr/>
          <a:lstStyle/>
          <a:p>
            <a:fld id="{833C8CCE-ED3F-4669-AA49-65B3DE856B4E}" type="slidenum">
              <a:rPr lang="en-DK" smtClean="0"/>
              <a:t>18</a:t>
            </a:fld>
            <a:endParaRPr lang="en-DK"/>
          </a:p>
        </p:txBody>
      </p:sp>
    </p:spTree>
    <p:extLst>
      <p:ext uri="{BB962C8B-B14F-4D97-AF65-F5344CB8AC3E}">
        <p14:creationId xmlns:p14="http://schemas.microsoft.com/office/powerpoint/2010/main" val="2380313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ADBC-F9E2-5239-18C6-560D8DC7B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4FDCD-706D-9C0E-0278-23479AF38F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851EF-CA24-2D8E-B1AC-C17FE319CF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5BA3FC33-A7C8-DE18-4CE0-EBFD5C189372}"/>
              </a:ext>
            </a:extLst>
          </p:cNvPr>
          <p:cNvSpPr>
            <a:spLocks noGrp="1"/>
          </p:cNvSpPr>
          <p:nvPr>
            <p:ph type="sldNum" sz="quarter" idx="5"/>
          </p:nvPr>
        </p:nvSpPr>
        <p:spPr/>
        <p:txBody>
          <a:bodyPr/>
          <a:lstStyle/>
          <a:p>
            <a:fld id="{833C8CCE-ED3F-4669-AA49-65B3DE856B4E}" type="slidenum">
              <a:rPr lang="en-DK" smtClean="0"/>
              <a:t>19</a:t>
            </a:fld>
            <a:endParaRPr lang="en-DK"/>
          </a:p>
        </p:txBody>
      </p:sp>
    </p:spTree>
    <p:extLst>
      <p:ext uri="{BB962C8B-B14F-4D97-AF65-F5344CB8AC3E}">
        <p14:creationId xmlns:p14="http://schemas.microsoft.com/office/powerpoint/2010/main" val="1586862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452CA-2B06-DB9D-755B-CB6F7C7C9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84694-578D-3A81-FE3D-DF868C8F64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5FEB3C-3667-1769-00A1-E900CB3F70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62D8910F-8121-4B10-CEBB-1340C91C3785}"/>
              </a:ext>
            </a:extLst>
          </p:cNvPr>
          <p:cNvSpPr>
            <a:spLocks noGrp="1"/>
          </p:cNvSpPr>
          <p:nvPr>
            <p:ph type="sldNum" sz="quarter" idx="5"/>
          </p:nvPr>
        </p:nvSpPr>
        <p:spPr/>
        <p:txBody>
          <a:bodyPr/>
          <a:lstStyle/>
          <a:p>
            <a:fld id="{833C8CCE-ED3F-4669-AA49-65B3DE856B4E}" type="slidenum">
              <a:rPr lang="en-DK" smtClean="0"/>
              <a:t>20</a:t>
            </a:fld>
            <a:endParaRPr lang="en-DK"/>
          </a:p>
        </p:txBody>
      </p:sp>
    </p:spTree>
    <p:extLst>
      <p:ext uri="{BB962C8B-B14F-4D97-AF65-F5344CB8AC3E}">
        <p14:creationId xmlns:p14="http://schemas.microsoft.com/office/powerpoint/2010/main" val="3437942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97B84-4758-FF9E-7915-818FC6138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2FCF2-D0DE-3CCF-A397-6A67E2EBC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22412-D6B3-383A-614F-C56B4EAA71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3DFE372C-3803-7BA3-9033-D069648F6BC9}"/>
              </a:ext>
            </a:extLst>
          </p:cNvPr>
          <p:cNvSpPr>
            <a:spLocks noGrp="1"/>
          </p:cNvSpPr>
          <p:nvPr>
            <p:ph type="sldNum" sz="quarter" idx="5"/>
          </p:nvPr>
        </p:nvSpPr>
        <p:spPr/>
        <p:txBody>
          <a:bodyPr/>
          <a:lstStyle/>
          <a:p>
            <a:fld id="{833C8CCE-ED3F-4669-AA49-65B3DE856B4E}" type="slidenum">
              <a:rPr lang="en-DK" smtClean="0"/>
              <a:t>2</a:t>
            </a:fld>
            <a:endParaRPr lang="en-DK"/>
          </a:p>
        </p:txBody>
      </p:sp>
    </p:spTree>
    <p:extLst>
      <p:ext uri="{BB962C8B-B14F-4D97-AF65-F5344CB8AC3E}">
        <p14:creationId xmlns:p14="http://schemas.microsoft.com/office/powerpoint/2010/main" val="1530394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p:cNvSpPr>
            <a:spLocks noGrp="1"/>
          </p:cNvSpPr>
          <p:nvPr>
            <p:ph type="sldNum" sz="quarter" idx="5"/>
          </p:nvPr>
        </p:nvSpPr>
        <p:spPr/>
        <p:txBody>
          <a:bodyPr/>
          <a:lstStyle/>
          <a:p>
            <a:fld id="{833C8CCE-ED3F-4669-AA49-65B3DE856B4E}" type="slidenum">
              <a:rPr lang="en-DK" smtClean="0"/>
              <a:t>3</a:t>
            </a:fld>
            <a:endParaRPr lang="en-DK"/>
          </a:p>
        </p:txBody>
      </p:sp>
    </p:spTree>
    <p:extLst>
      <p:ext uri="{BB962C8B-B14F-4D97-AF65-F5344CB8AC3E}">
        <p14:creationId xmlns:p14="http://schemas.microsoft.com/office/powerpoint/2010/main" val="3141346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D2937-5497-3197-6104-8B0E393241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51B25F-04D4-F8E3-C8B2-A4B2BD0AC4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3CFA2-92C6-B6A2-6E4C-576452A497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A903971B-1DD3-F0C4-5320-DA71051AAC8B}"/>
              </a:ext>
            </a:extLst>
          </p:cNvPr>
          <p:cNvSpPr>
            <a:spLocks noGrp="1"/>
          </p:cNvSpPr>
          <p:nvPr>
            <p:ph type="sldNum" sz="quarter" idx="5"/>
          </p:nvPr>
        </p:nvSpPr>
        <p:spPr/>
        <p:txBody>
          <a:bodyPr/>
          <a:lstStyle/>
          <a:p>
            <a:fld id="{833C8CCE-ED3F-4669-AA49-65B3DE856B4E}" type="slidenum">
              <a:rPr lang="en-DK" smtClean="0"/>
              <a:t>4</a:t>
            </a:fld>
            <a:endParaRPr lang="en-DK"/>
          </a:p>
        </p:txBody>
      </p:sp>
    </p:spTree>
    <p:extLst>
      <p:ext uri="{BB962C8B-B14F-4D97-AF65-F5344CB8AC3E}">
        <p14:creationId xmlns:p14="http://schemas.microsoft.com/office/powerpoint/2010/main" val="1991606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5FE68-AEAB-B3E4-6CEC-5B64A4DA1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AAD12-7307-369A-5803-AB1C3CF9DD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2CCB6-735A-6C03-9814-A3F6F02AD7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Our work will be looking at the inherently interesting subject of </a:t>
            </a:r>
            <a:r>
              <a:rPr lang="en-DK" sz="1200" i="1" kern="100">
                <a:effectLst/>
                <a:latin typeface="Georgia Pro" panose="02040502050405020303" pitchFamily="18" charset="0"/>
                <a:ea typeface="Aptos" panose="020B0004020202020204" pitchFamily="34" charset="0"/>
                <a:cs typeface="Times New Roman" panose="02020603050405020304" pitchFamily="18" charset="0"/>
              </a:rPr>
              <a:t>morphogenesis</a:t>
            </a:r>
            <a:r>
              <a:rPr lang="en-DK" sz="1200" kern="100">
                <a:effectLst/>
                <a:latin typeface="Georgia Pro" panose="02040502050405020303" pitchFamily="18" charset="0"/>
                <a:ea typeface="Aptos" panose="020B0004020202020204" pitchFamily="34" charset="0"/>
                <a:cs typeface="Times New Roman" panose="02020603050405020304" pitchFamily="18" charset="0"/>
              </a:rPr>
              <a:t>, that is, the origin of physical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 In nature, mind-bogglingly complex shapes, stem from relatively simple parts – no single cell knows the grand plan, but in collaboration, they can form almost anything.</a:t>
            </a:r>
            <a:endParaRPr lang="en-DK" kern="100">
              <a:latin typeface="Georgia Pro" panose="02040502050405020303" pitchFamily="18"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F57FBA02-41B5-FDE5-3500-F37F7B2679BB}"/>
              </a:ext>
            </a:extLst>
          </p:cNvPr>
          <p:cNvSpPr>
            <a:spLocks noGrp="1"/>
          </p:cNvSpPr>
          <p:nvPr>
            <p:ph type="sldNum" sz="quarter" idx="5"/>
          </p:nvPr>
        </p:nvSpPr>
        <p:spPr/>
        <p:txBody>
          <a:bodyPr/>
          <a:lstStyle/>
          <a:p>
            <a:fld id="{833C8CCE-ED3F-4669-AA49-65B3DE856B4E}" type="slidenum">
              <a:rPr lang="en-DK" smtClean="0"/>
              <a:t>7</a:t>
            </a:fld>
            <a:endParaRPr lang="en-DK"/>
          </a:p>
        </p:txBody>
      </p:sp>
    </p:spTree>
    <p:extLst>
      <p:ext uri="{BB962C8B-B14F-4D97-AF65-F5344CB8AC3E}">
        <p14:creationId xmlns:p14="http://schemas.microsoft.com/office/powerpoint/2010/main" val="55911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Our work will be looking at the inherently interesting subject of </a:t>
            </a:r>
            <a:r>
              <a:rPr lang="en-DK" sz="1200" i="1" kern="100">
                <a:effectLst/>
                <a:latin typeface="Georgia Pro" panose="02040502050405020303" pitchFamily="18" charset="0"/>
                <a:ea typeface="Aptos" panose="020B0004020202020204" pitchFamily="34" charset="0"/>
                <a:cs typeface="Times New Roman" panose="02020603050405020304" pitchFamily="18" charset="0"/>
              </a:rPr>
              <a:t>morphogenesis</a:t>
            </a:r>
            <a:r>
              <a:rPr lang="en-DK" sz="1200" kern="100">
                <a:effectLst/>
                <a:latin typeface="Georgia Pro" panose="02040502050405020303" pitchFamily="18" charset="0"/>
                <a:ea typeface="Aptos" panose="020B0004020202020204" pitchFamily="34" charset="0"/>
                <a:cs typeface="Times New Roman" panose="02020603050405020304" pitchFamily="18" charset="0"/>
              </a:rPr>
              <a:t>, that is, the origin of physical shape. In nature, mind-bogglingly complex shapes, stem from relatively simple parts – no single cell knows the grand plan, but in collaboration, they can form almost anything.</a:t>
            </a:r>
            <a:endParaRPr lang="en-DK" kern="100">
              <a:latin typeface="Georgia Pro" panose="02040502050405020303" pitchFamily="18" charset="0"/>
              <a:ea typeface="Aptos" panose="020B0004020202020204" pitchFamily="34" charset="0"/>
              <a:cs typeface="Times New Roman" panose="02020603050405020304" pitchFamily="18" charset="0"/>
            </a:endParaRPr>
          </a:p>
          <a:p>
            <a:endParaRPr lang="en-DK"/>
          </a:p>
        </p:txBody>
      </p:sp>
      <p:sp>
        <p:nvSpPr>
          <p:cNvPr id="4" name="Slide Number Placeholder 3"/>
          <p:cNvSpPr>
            <a:spLocks noGrp="1"/>
          </p:cNvSpPr>
          <p:nvPr>
            <p:ph type="sldNum" sz="quarter" idx="5"/>
          </p:nvPr>
        </p:nvSpPr>
        <p:spPr/>
        <p:txBody>
          <a:bodyPr/>
          <a:lstStyle/>
          <a:p>
            <a:fld id="{833C8CCE-ED3F-4669-AA49-65B3DE856B4E}" type="slidenum">
              <a:rPr lang="en-DK" smtClean="0"/>
              <a:t>8</a:t>
            </a:fld>
            <a:endParaRPr lang="en-DK"/>
          </a:p>
        </p:txBody>
      </p:sp>
    </p:spTree>
    <p:extLst>
      <p:ext uri="{BB962C8B-B14F-4D97-AF65-F5344CB8AC3E}">
        <p14:creationId xmlns:p14="http://schemas.microsoft.com/office/powerpoint/2010/main" val="2876591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82AAC-56DD-C144-80E1-F210DF17B4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5A88B-22E5-CD33-6261-EADC45E9D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14D7BE-B41F-09B0-DC6D-52C6EAB5B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Our work will be looking at the inherently interesting subject of </a:t>
            </a:r>
            <a:r>
              <a:rPr lang="en-DK" sz="1200" i="1" kern="100">
                <a:effectLst/>
                <a:latin typeface="Georgia Pro" panose="02040502050405020303" pitchFamily="18" charset="0"/>
                <a:ea typeface="Aptos" panose="020B0004020202020204" pitchFamily="34" charset="0"/>
                <a:cs typeface="Times New Roman" panose="02020603050405020304" pitchFamily="18" charset="0"/>
              </a:rPr>
              <a:t>morphogenesis</a:t>
            </a:r>
            <a:r>
              <a:rPr lang="en-DK" sz="1200" kern="100">
                <a:effectLst/>
                <a:latin typeface="Georgia Pro" panose="02040502050405020303" pitchFamily="18" charset="0"/>
                <a:ea typeface="Aptos" panose="020B0004020202020204" pitchFamily="34" charset="0"/>
                <a:cs typeface="Times New Roman" panose="02020603050405020304" pitchFamily="18" charset="0"/>
              </a:rPr>
              <a:t>, that is, the origin of physical shape. In nature, mind-bogglingly complex shapes, stem from relatively simple parts – no single cell knows the grand plan, but in collaboration, they can form almost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A lot of work has been put into understanding how different patterning organize morphogenesis. Small-scale symmetry breaks in (chemical nonequilibria) leads to large-scale, emergent structure. Some of this interaction is understood, but as everything happens through self-organization, tracing the path of information has been elusive.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K" kern="100">
              <a:latin typeface="Georgia Pro" panose="02040502050405020303" pitchFamily="18"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74F7CDD0-3FCF-283F-E198-16476CA0E7FD}"/>
              </a:ext>
            </a:extLst>
          </p:cNvPr>
          <p:cNvSpPr>
            <a:spLocks noGrp="1"/>
          </p:cNvSpPr>
          <p:nvPr>
            <p:ph type="sldNum" sz="quarter" idx="5"/>
          </p:nvPr>
        </p:nvSpPr>
        <p:spPr/>
        <p:txBody>
          <a:bodyPr/>
          <a:lstStyle/>
          <a:p>
            <a:fld id="{833C8CCE-ED3F-4669-AA49-65B3DE856B4E}" type="slidenum">
              <a:rPr lang="en-DK" smtClean="0"/>
              <a:t>9</a:t>
            </a:fld>
            <a:endParaRPr lang="en-DK"/>
          </a:p>
        </p:txBody>
      </p:sp>
    </p:spTree>
    <p:extLst>
      <p:ext uri="{BB962C8B-B14F-4D97-AF65-F5344CB8AC3E}">
        <p14:creationId xmlns:p14="http://schemas.microsoft.com/office/powerpoint/2010/main" val="2209162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08FD8-9965-EFCE-B188-5DB09A922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37BF8-29A6-1A13-68EA-FB26F452F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40CBA-82AE-1ECB-0869-8F14799232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Our work will be looking at the inherently interesting subject of </a:t>
            </a:r>
            <a:r>
              <a:rPr lang="en-DK" sz="1200" i="1" kern="100">
                <a:effectLst/>
                <a:latin typeface="Georgia Pro" panose="02040502050405020303" pitchFamily="18" charset="0"/>
                <a:ea typeface="Aptos" panose="020B0004020202020204" pitchFamily="34" charset="0"/>
                <a:cs typeface="Times New Roman" panose="02020603050405020304" pitchFamily="18" charset="0"/>
              </a:rPr>
              <a:t>morphogenesis</a:t>
            </a:r>
            <a:r>
              <a:rPr lang="en-DK" sz="1200" kern="100">
                <a:effectLst/>
                <a:latin typeface="Georgia Pro" panose="02040502050405020303" pitchFamily="18" charset="0"/>
                <a:ea typeface="Aptos" panose="020B0004020202020204" pitchFamily="34" charset="0"/>
                <a:cs typeface="Times New Roman" panose="02020603050405020304" pitchFamily="18" charset="0"/>
              </a:rPr>
              <a:t>, that is, the origin of physical shape. In nature, mind-bogglingly complex shapes, stem from relatively simple parts – no single cell knows the grand plan, but in collaboration, they can form almost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A lot of work has been put into understanding how different patterning organize morphogenesis. Small-scale symmetry breaks in (chemical nonequilibria) leads to large-scale, emergent structure. Some of this interaction is understood, but as everything happens through self-organization, tracing the path of information has been elusive.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K" kern="100">
              <a:latin typeface="Georgia Pro" panose="02040502050405020303" pitchFamily="18"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F3F7C388-4D44-3980-8D8E-58BB22F509B1}"/>
              </a:ext>
            </a:extLst>
          </p:cNvPr>
          <p:cNvSpPr>
            <a:spLocks noGrp="1"/>
          </p:cNvSpPr>
          <p:nvPr>
            <p:ph type="sldNum" sz="quarter" idx="5"/>
          </p:nvPr>
        </p:nvSpPr>
        <p:spPr/>
        <p:txBody>
          <a:bodyPr/>
          <a:lstStyle/>
          <a:p>
            <a:fld id="{833C8CCE-ED3F-4669-AA49-65B3DE856B4E}" type="slidenum">
              <a:rPr lang="en-DK" smtClean="0"/>
              <a:t>10</a:t>
            </a:fld>
            <a:endParaRPr lang="en-DK"/>
          </a:p>
        </p:txBody>
      </p:sp>
    </p:spTree>
    <p:extLst>
      <p:ext uri="{BB962C8B-B14F-4D97-AF65-F5344CB8AC3E}">
        <p14:creationId xmlns:p14="http://schemas.microsoft.com/office/powerpoint/2010/main" val="3372271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DFD49-A2BD-E441-D8E4-43F9CB841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7D3B3-CB6E-7297-523E-12C0BC52F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EA4DD4-063C-CB55-9C0E-B7E078A900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Our work will be looking at the inherently interesting subject of </a:t>
            </a:r>
            <a:r>
              <a:rPr lang="en-DK" sz="1200" i="1" kern="100">
                <a:effectLst/>
                <a:latin typeface="Georgia Pro" panose="02040502050405020303" pitchFamily="18" charset="0"/>
                <a:ea typeface="Aptos" panose="020B0004020202020204" pitchFamily="34" charset="0"/>
                <a:cs typeface="Times New Roman" panose="02020603050405020304" pitchFamily="18" charset="0"/>
              </a:rPr>
              <a:t>morphogenesis</a:t>
            </a:r>
            <a:r>
              <a:rPr lang="en-DK" sz="1200" kern="100">
                <a:effectLst/>
                <a:latin typeface="Georgia Pro" panose="02040502050405020303" pitchFamily="18" charset="0"/>
                <a:ea typeface="Aptos" panose="020B0004020202020204" pitchFamily="34" charset="0"/>
                <a:cs typeface="Times New Roman" panose="02020603050405020304" pitchFamily="18" charset="0"/>
              </a:rPr>
              <a:t>, that is, the origin of physical shape. In nature, mind-bogglingly complex shapes, stem from relatively simple parts – no single cell knows the grand plan, but in collaboration, they can form almost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A lot of work has been put into understanding how different patterning organize morphogenesis. Small-scale symmetry breaks in (chemical nonequilibria) leads to large-scale, emergent structure. Some of this interaction is understood, but as everything happens through self-organization, tracing the path of information has been elusive.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K" kern="100">
              <a:latin typeface="Georgia Pro" panose="02040502050405020303" pitchFamily="18"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2EB22473-8ABD-E67A-0B08-0F12B99E3342}"/>
              </a:ext>
            </a:extLst>
          </p:cNvPr>
          <p:cNvSpPr>
            <a:spLocks noGrp="1"/>
          </p:cNvSpPr>
          <p:nvPr>
            <p:ph type="sldNum" sz="quarter" idx="5"/>
          </p:nvPr>
        </p:nvSpPr>
        <p:spPr/>
        <p:txBody>
          <a:bodyPr/>
          <a:lstStyle/>
          <a:p>
            <a:fld id="{833C8CCE-ED3F-4669-AA49-65B3DE856B4E}" type="slidenum">
              <a:rPr lang="en-DK" smtClean="0"/>
              <a:t>11</a:t>
            </a:fld>
            <a:endParaRPr lang="en-DK"/>
          </a:p>
        </p:txBody>
      </p:sp>
    </p:spTree>
    <p:extLst>
      <p:ext uri="{BB962C8B-B14F-4D97-AF65-F5344CB8AC3E}">
        <p14:creationId xmlns:p14="http://schemas.microsoft.com/office/powerpoint/2010/main" val="747221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03F7-3A3F-4DF6-AA52-9AECB731E4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04A64DF-255C-C36F-24BF-67126BA26E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F06EC8A1-AB1A-57D2-165D-598CFD3562D9}"/>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E53D8D2B-7B0D-3085-0E9D-EC8B7E4523D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793293-1C14-874B-D90E-E9BBB4F6B37B}"/>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99329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AFFD-55B3-7015-CF51-53BE01BD7728}"/>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E3CDF84-15E1-D0FE-D8B3-AE20A45FBA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CAEC9201-24E4-D914-BCAB-5ED0A9E0E8F5}"/>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F1DB6095-C8C7-2919-CE74-57CDB7E7E85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DEBF16F-89F4-4547-93D3-AAA3141E655A}"/>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1127003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0C4B44-EF39-A145-045B-C6D67B4311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B9164B07-DEEB-9D38-6B35-FEB7BC1D5F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96C3058-4F62-DE48-659F-C8ECB07D46BB}"/>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C42C9606-DE33-72EC-ED15-DD69CCD3A1C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77A4135-7101-0804-9365-F384976C6774}"/>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227058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20" name="Titel 2">
            <a:extLst>
              <a:ext uri="{FF2B5EF4-FFF2-40B4-BE49-F238E27FC236}">
                <a16:creationId xmlns:a16="http://schemas.microsoft.com/office/drawing/2014/main" id="{916BA171-A8D6-BD97-B474-75F02EF18BA1}"/>
              </a:ext>
            </a:extLst>
          </p:cNvPr>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dirty="0"/>
              <a:t>Click to edit Master title style</a:t>
            </a:r>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fld id="{664F7F37-C978-4070-A8C9-9984E7C2ABE6}" type="datetime1">
              <a:rPr lang="en-GB" smtClean="0"/>
              <a:t>06/02/2025</a:t>
            </a:fld>
            <a:endParaRPr lang="en-GB"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276247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88DEF-AEC9-7784-1497-4F4EA8AEB4FB}"/>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862756A5-1C23-F89D-D0C3-80535DEBE1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95AB5D95-4874-0E70-E800-10F2E7D80B32}"/>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21EEF272-1EED-35C5-73A4-E7B7BEE9118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1AE1E30-0555-D2DA-4118-DCCD230A5F6F}"/>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233333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8700-E73B-FB49-8BEC-2A81BD911E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649FBDCA-8AED-79CE-B0AE-E2EA38A7ED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6A82D0-9937-890A-B8F7-32002235FFE0}"/>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312D1DE8-B5DB-3E44-2955-12A235FFF57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87C62E6F-E099-8C1F-3786-EF98E9F479B2}"/>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419535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AAF6-8027-8B39-D53B-7823242DBBD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56A956D8-AAB5-B01A-51BD-93030B5FA9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532B1A02-BE00-6C56-AA06-CF2491FF3B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4D1137DD-C837-DE01-72A5-CF32140A01CF}"/>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6" name="Footer Placeholder 5">
            <a:extLst>
              <a:ext uri="{FF2B5EF4-FFF2-40B4-BE49-F238E27FC236}">
                <a16:creationId xmlns:a16="http://schemas.microsoft.com/office/drawing/2014/main" id="{3D1DAEE3-D729-2E47-D167-2F40BEC95BF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25792B5C-EC8E-322C-02AA-BC6E92B35BF3}"/>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1675621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64EC-734F-25CC-D2C0-2BE6CEC6501D}"/>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F6773E1A-C1B8-62A7-886B-BB3D72B48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C8151E-4237-1FEE-CCC2-EBCFF1E6B8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7E0AB12F-0E0F-C628-E675-655477BE2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D846ED-7BBB-BDB4-6637-FA72E04BE3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EEB0EFC0-8BB7-4E22-678D-7EB06870B4B6}"/>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8" name="Footer Placeholder 7">
            <a:extLst>
              <a:ext uri="{FF2B5EF4-FFF2-40B4-BE49-F238E27FC236}">
                <a16:creationId xmlns:a16="http://schemas.microsoft.com/office/drawing/2014/main" id="{7E0769C7-B4E6-737E-26AA-D01B0D78F222}"/>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5FC9DEE-1A57-5C5C-D824-F6DBC6EE731F}"/>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1145453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42CC-1D82-324B-6872-60B922849812}"/>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F2D370D0-0E20-DF69-5614-6B02035948A4}"/>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4" name="Footer Placeholder 3">
            <a:extLst>
              <a:ext uri="{FF2B5EF4-FFF2-40B4-BE49-F238E27FC236}">
                <a16:creationId xmlns:a16="http://schemas.microsoft.com/office/drawing/2014/main" id="{24ED4C7D-1048-4D81-2D41-10C7BD83C961}"/>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1C4D60F-08A8-0927-5104-C7A428412A65}"/>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199262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CD312-2E56-7095-9888-573B04E93500}"/>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3" name="Footer Placeholder 2">
            <a:extLst>
              <a:ext uri="{FF2B5EF4-FFF2-40B4-BE49-F238E27FC236}">
                <a16:creationId xmlns:a16="http://schemas.microsoft.com/office/drawing/2014/main" id="{1A9F82A7-2949-4DD8-A3DF-C31C32980988}"/>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208B244-145D-6892-1497-20493E12FF4B}"/>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3836417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F65C-253A-AF21-14DC-2F46B98F12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2A5D0BC3-09A7-6F45-CFDC-31BE9D2553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D3E7F9D1-4A40-416A-B1AB-D2BCB2013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B94D57-D021-CC18-87A8-270D73BF47FE}"/>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6" name="Footer Placeholder 5">
            <a:extLst>
              <a:ext uri="{FF2B5EF4-FFF2-40B4-BE49-F238E27FC236}">
                <a16:creationId xmlns:a16="http://schemas.microsoft.com/office/drawing/2014/main" id="{82D4F4DE-39B1-79A0-9283-AEC92DFCE4D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205B0B1F-372B-F8FE-FDCB-9086C47B490F}"/>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2860614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BE85-5FAF-F3FB-A1EA-0DA37C8A5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9513EA55-B4C5-E5C4-19A2-3CF74AC4B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7F2AC0BC-DC91-7057-126D-E7687571A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6EEA6-E5EE-B430-1FFD-A4DBD975ABB8}"/>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6" name="Footer Placeholder 5">
            <a:extLst>
              <a:ext uri="{FF2B5EF4-FFF2-40B4-BE49-F238E27FC236}">
                <a16:creationId xmlns:a16="http://schemas.microsoft.com/office/drawing/2014/main" id="{EB1A5269-682F-C174-CDF6-16919150A7F4}"/>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9BF6C2BB-A35F-8519-B96C-B75F0C55A0B4}"/>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2314165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0FA321-9089-061A-0876-654B70A4DE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530974C2-90DC-A758-F15E-8A25A735CB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7CE982B1-6DDB-74ED-77F0-0862FD234D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6926C392-87FD-51B5-5E0E-A19ADF03F6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0B31B211-F66A-033D-23B8-6A6D083437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5AAF5D-F1B3-4BF4-8EDC-556C4836B6FF}" type="slidenum">
              <a:rPr lang="en-DK" smtClean="0"/>
              <a:t>‹#›</a:t>
            </a:fld>
            <a:endParaRPr lang="en-DK"/>
          </a:p>
        </p:txBody>
      </p:sp>
    </p:spTree>
    <p:extLst>
      <p:ext uri="{BB962C8B-B14F-4D97-AF65-F5344CB8AC3E}">
        <p14:creationId xmlns:p14="http://schemas.microsoft.com/office/powerpoint/2010/main" val="3655440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Layout" Target="../slideLayouts/slideLayout5.xml"/><Relationship Id="rId4" Type="http://schemas.microsoft.com/office/2007/relationships/media" Target="../media/media2.mov"/></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4353CCD-CCFC-E64F-9139-067816EBDDDC}"/>
              </a:ext>
            </a:extLst>
          </p:cNvPr>
          <p:cNvSpPr>
            <a:spLocks noGrp="1"/>
          </p:cNvSpPr>
          <p:nvPr>
            <p:ph type="ctrTitle"/>
          </p:nvPr>
        </p:nvSpPr>
        <p:spPr>
          <a:xfrm>
            <a:off x="0" y="2271092"/>
            <a:ext cx="5959476" cy="3895200"/>
          </a:xfrm>
        </p:spPr>
        <p:txBody>
          <a:bodyPr/>
          <a:lstStyle/>
          <a:p>
            <a:endParaRPr lang="en-GB" dirty="0"/>
          </a:p>
        </p:txBody>
      </p:sp>
      <p:sp>
        <p:nvSpPr>
          <p:cNvPr id="9" name="Text Placeholder 8">
            <a:extLst>
              <a:ext uri="{FF2B5EF4-FFF2-40B4-BE49-F238E27FC236}">
                <a16:creationId xmlns:a16="http://schemas.microsoft.com/office/drawing/2014/main" id="{3587BF4D-FADB-7E4A-B37D-A89E5EBBB7EF}"/>
              </a:ext>
            </a:extLst>
          </p:cNvPr>
          <p:cNvSpPr>
            <a:spLocks noGrp="1"/>
          </p:cNvSpPr>
          <p:nvPr>
            <p:ph type="body" sz="quarter" idx="13"/>
          </p:nvPr>
        </p:nvSpPr>
        <p:spPr/>
        <p:txBody>
          <a:bodyPr/>
          <a:lstStyle/>
          <a:p>
            <a:r>
              <a:rPr lang="en-DK"/>
              <a:t>Jakob H. Schauser,</a:t>
            </a:r>
          </a:p>
          <a:p>
            <a:r>
              <a:rPr lang="en-DK"/>
              <a:t>Biocomplexity, NBI,</a:t>
            </a:r>
          </a:p>
          <a:p>
            <a:r>
              <a:rPr lang="en-DK"/>
              <a:t>TrusinaLab (and ITU)</a:t>
            </a:r>
            <a:endParaRPr lang="en-GB" dirty="0"/>
          </a:p>
        </p:txBody>
      </p:sp>
      <p:sp>
        <p:nvSpPr>
          <p:cNvPr id="10" name="Text Placeholder 9">
            <a:extLst>
              <a:ext uri="{FF2B5EF4-FFF2-40B4-BE49-F238E27FC236}">
                <a16:creationId xmlns:a16="http://schemas.microsoft.com/office/drawing/2014/main" id="{64E2B609-DC97-CE46-A633-94242427B761}"/>
              </a:ext>
            </a:extLst>
          </p:cNvPr>
          <p:cNvSpPr>
            <a:spLocks noGrp="1"/>
          </p:cNvSpPr>
          <p:nvPr>
            <p:ph type="body" sz="quarter" idx="14"/>
          </p:nvPr>
        </p:nvSpPr>
        <p:spPr/>
        <p:txBody>
          <a:bodyPr/>
          <a:lstStyle/>
          <a:p>
            <a:r>
              <a:rPr lang="en-DK"/>
              <a:t>Spatial reprogramming</a:t>
            </a:r>
            <a:endParaRPr lang="en-GB" dirty="0"/>
          </a:p>
        </p:txBody>
      </p:sp>
    </p:spTree>
    <p:extLst>
      <p:ext uri="{BB962C8B-B14F-4D97-AF65-F5344CB8AC3E}">
        <p14:creationId xmlns:p14="http://schemas.microsoft.com/office/powerpoint/2010/main" val="1429461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9AB2A-DFC5-3C1A-2601-961BB10A5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AFA83A-377D-024F-D07F-3B4C6CB08DDB}"/>
              </a:ext>
            </a:extLst>
          </p:cNvPr>
          <p:cNvSpPr>
            <a:spLocks noGrp="1"/>
          </p:cNvSpPr>
          <p:nvPr>
            <p:ph type="title"/>
          </p:nvPr>
        </p:nvSpPr>
        <p:spPr/>
        <p:txBody>
          <a:bodyPr/>
          <a:lstStyle/>
          <a:p>
            <a:r>
              <a:rPr lang="en-DK"/>
              <a:t>What will we be looking at?</a:t>
            </a:r>
          </a:p>
        </p:txBody>
      </p:sp>
      <p:sp>
        <p:nvSpPr>
          <p:cNvPr id="3" name="Content Placeholder 2">
            <a:extLst>
              <a:ext uri="{FF2B5EF4-FFF2-40B4-BE49-F238E27FC236}">
                <a16:creationId xmlns:a16="http://schemas.microsoft.com/office/drawing/2014/main" id="{41C8A1C4-176E-1361-A269-DFAC7933E90E}"/>
              </a:ext>
            </a:extLst>
          </p:cNvPr>
          <p:cNvSpPr>
            <a:spLocks noGrp="1"/>
          </p:cNvSpPr>
          <p:nvPr>
            <p:ph idx="1"/>
          </p:nvPr>
        </p:nvSpPr>
        <p:spPr>
          <a:xfrm>
            <a:off x="838200" y="1825625"/>
            <a:ext cx="10515600" cy="4667250"/>
          </a:xfrm>
        </p:spPr>
        <p:txBody>
          <a:bodyPr>
            <a:normAutofit/>
          </a:bodyPr>
          <a:lstStyle/>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Morphogenesis</a:t>
            </a:r>
          </a:p>
          <a:p>
            <a:pPr marL="0" indent="0">
              <a:lnSpc>
                <a:spcPct val="107000"/>
              </a:lnSpc>
              <a:spcAft>
                <a:spcPts val="800"/>
              </a:spcAft>
              <a:buNone/>
            </a:pP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Cells simply follow rules</a:t>
            </a:r>
          </a:p>
          <a:p>
            <a:pPr marL="0" indent="0">
              <a:lnSpc>
                <a:spcPct val="107000"/>
              </a:lnSpc>
              <a:spcAft>
                <a:spcPts val="800"/>
              </a:spcAft>
              <a:buNone/>
            </a:pP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Not the first</a:t>
            </a: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		Emergence</a:t>
            </a:r>
            <a:r>
              <a:rPr lang="en-DK" sz="2800" kern="100">
                <a:effectLst/>
                <a:latin typeface="Georgia Pro" panose="02040502050405020303" pitchFamily="18" charset="0"/>
                <a:ea typeface="Aptos" panose="020B0004020202020204" pitchFamily="34" charset="0"/>
                <a:cs typeface="Times New Roman" panose="02020603050405020304" pitchFamily="18" charset="0"/>
              </a:rPr>
              <a:t> = </a:t>
            </a:r>
            <a:r>
              <a:rPr lang="en-DK" sz="2800" kern="100">
                <a:effectLst/>
                <a:latin typeface="Georgia Pro" panose="02040502050405020303" pitchFamily="18" charset="0"/>
                <a:ea typeface="Aptos" panose="020B0004020202020204" pitchFamily="34" charset="0"/>
                <a:cs typeface="Times New Roman" panose="02020603050405020304" pitchFamily="18" charset="0"/>
                <a:sym typeface="Wingdings" panose="05000000000000000000" pitchFamily="2" charset="2"/>
              </a:rPr>
              <a:t></a:t>
            </a: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DK"/>
          </a:p>
        </p:txBody>
      </p:sp>
      <p:pic>
        <p:nvPicPr>
          <p:cNvPr id="4" name="Picture 2" descr="Five fascinating facts about fruit flies">
            <a:extLst>
              <a:ext uri="{FF2B5EF4-FFF2-40B4-BE49-F238E27FC236}">
                <a16:creationId xmlns:a16="http://schemas.microsoft.com/office/drawing/2014/main" id="{6E81DF8A-DF8F-A608-0E41-35C992FD1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477" y="962958"/>
            <a:ext cx="6195874" cy="41046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Zygote vs embryo, blastocyst and foetus: whats the difference?">
            <a:extLst>
              <a:ext uri="{FF2B5EF4-FFF2-40B4-BE49-F238E27FC236}">
                <a16:creationId xmlns:a16="http://schemas.microsoft.com/office/drawing/2014/main" id="{395191D2-7F13-157D-2FCB-78AD57D3DA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124"/>
          <a:stretch/>
        </p:blipFill>
        <p:spPr bwMode="auto">
          <a:xfrm>
            <a:off x="4921221" y="836667"/>
            <a:ext cx="1523463" cy="4865060"/>
          </a:xfrm>
          <a:prstGeom prst="rect">
            <a:avLst/>
          </a:prstGeom>
          <a:noFill/>
          <a:extLst>
            <a:ext uri="{909E8E84-426E-40DD-AFC4-6F175D3DCCD1}">
              <a14:hiddenFill xmlns:a14="http://schemas.microsoft.com/office/drawing/2010/main">
                <a:solidFill>
                  <a:srgbClr val="FFFFFF"/>
                </a:solidFill>
              </a14:hiddenFill>
            </a:ext>
          </a:extLst>
        </p:spPr>
      </p:pic>
      <p:sp>
        <p:nvSpPr>
          <p:cNvPr id="6" name="!!pi">
            <a:extLst>
              <a:ext uri="{FF2B5EF4-FFF2-40B4-BE49-F238E27FC236}">
                <a16:creationId xmlns:a16="http://schemas.microsoft.com/office/drawing/2014/main" id="{1343783E-948D-5E30-DD12-39E1266F6D49}"/>
              </a:ext>
            </a:extLst>
          </p:cNvPr>
          <p:cNvSpPr/>
          <p:nvPr/>
        </p:nvSpPr>
        <p:spPr>
          <a:xfrm>
            <a:off x="6898336" y="2900647"/>
            <a:ext cx="1317396" cy="737100"/>
          </a:xfrm>
          <a:prstGeom prst="rightArrow">
            <a:avLst>
              <a:gd name="adj1" fmla="val 28471"/>
              <a:gd name="adj2" fmla="val 47309"/>
            </a:avLst>
          </a:prstGeom>
          <a:solidFill>
            <a:srgbClr val="901A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TextBox 7">
            <a:extLst>
              <a:ext uri="{FF2B5EF4-FFF2-40B4-BE49-F238E27FC236}">
                <a16:creationId xmlns:a16="http://schemas.microsoft.com/office/drawing/2014/main" id="{53F458FE-9B23-AE7C-37F4-4E24FDE7BB4E}"/>
              </a:ext>
            </a:extLst>
          </p:cNvPr>
          <p:cNvSpPr txBox="1"/>
          <p:nvPr/>
        </p:nvSpPr>
        <p:spPr>
          <a:xfrm>
            <a:off x="7160895" y="2477185"/>
            <a:ext cx="6983730" cy="792012"/>
          </a:xfrm>
          <a:prstGeom prst="rect">
            <a:avLst/>
          </a:prstGeom>
          <a:noFill/>
        </p:spPr>
        <p:txBody>
          <a:bodyPr wrap="square">
            <a:spAutoFit/>
          </a:bodyPr>
          <a:lstStyle/>
          <a:p>
            <a:pPr marL="0" indent="0">
              <a:lnSpc>
                <a:spcPct val="107000"/>
              </a:lnSpc>
              <a:spcAft>
                <a:spcPts val="800"/>
              </a:spcAft>
              <a:buNone/>
            </a:pPr>
            <a:r>
              <a:rPr lang="en-DK" sz="4400" kern="100">
                <a:solidFill>
                  <a:srgbClr val="901A1E"/>
                </a:solidFill>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160464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0F7B-DC27-1599-C60F-D4CEDB5204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AD4F03-406D-B11F-AA5B-B37E7C4E74DD}"/>
              </a:ext>
            </a:extLst>
          </p:cNvPr>
          <p:cNvSpPr>
            <a:spLocks noGrp="1"/>
          </p:cNvSpPr>
          <p:nvPr>
            <p:ph type="title"/>
          </p:nvPr>
        </p:nvSpPr>
        <p:spPr/>
        <p:txBody>
          <a:bodyPr/>
          <a:lstStyle/>
          <a:p>
            <a:r>
              <a:rPr lang="en-DK"/>
              <a:t>What will we be looking at?</a:t>
            </a:r>
          </a:p>
        </p:txBody>
      </p:sp>
      <p:sp>
        <p:nvSpPr>
          <p:cNvPr id="3" name="Content Placeholder 2">
            <a:extLst>
              <a:ext uri="{FF2B5EF4-FFF2-40B4-BE49-F238E27FC236}">
                <a16:creationId xmlns:a16="http://schemas.microsoft.com/office/drawing/2014/main" id="{0AB66386-DC3A-5B91-67FE-118BDDA06635}"/>
              </a:ext>
            </a:extLst>
          </p:cNvPr>
          <p:cNvSpPr>
            <a:spLocks noGrp="1"/>
          </p:cNvSpPr>
          <p:nvPr>
            <p:ph idx="1"/>
          </p:nvPr>
        </p:nvSpPr>
        <p:spPr>
          <a:xfrm>
            <a:off x="838200" y="1825625"/>
            <a:ext cx="10515600" cy="4667250"/>
          </a:xfrm>
        </p:spPr>
        <p:txBody>
          <a:bodyPr>
            <a:normAutofit/>
          </a:bodyPr>
          <a:lstStyle/>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Morphogenesis</a:t>
            </a:r>
          </a:p>
          <a:p>
            <a:pPr marL="0" indent="0">
              <a:lnSpc>
                <a:spcPct val="107000"/>
              </a:lnSpc>
              <a:spcAft>
                <a:spcPts val="800"/>
              </a:spcAft>
              <a:buNone/>
            </a:pP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Cells simply follow rules</a:t>
            </a:r>
          </a:p>
          <a:p>
            <a:pPr marL="0" indent="0">
              <a:lnSpc>
                <a:spcPct val="107000"/>
              </a:lnSpc>
              <a:spcAft>
                <a:spcPts val="800"/>
              </a:spcAft>
              <a:buNone/>
            </a:pP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Not the first</a:t>
            </a: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		Emergence</a:t>
            </a:r>
            <a:r>
              <a:rPr lang="en-DK" sz="2800" kern="100">
                <a:effectLst/>
                <a:latin typeface="Georgia Pro" panose="02040502050405020303" pitchFamily="18" charset="0"/>
                <a:ea typeface="Aptos" panose="020B0004020202020204" pitchFamily="34" charset="0"/>
                <a:cs typeface="Times New Roman" panose="02020603050405020304" pitchFamily="18" charset="0"/>
              </a:rPr>
              <a:t> = </a:t>
            </a:r>
            <a:r>
              <a:rPr lang="en-DK" sz="2800" kern="100">
                <a:effectLst/>
                <a:ea typeface="Aptos" panose="020B0004020202020204" pitchFamily="34" charset="0"/>
                <a:cs typeface="Times New Roman" panose="02020603050405020304" pitchFamily="18" charset="0"/>
                <a:sym typeface="Wingdings" panose="05000000000000000000" pitchFamily="2" charset="2"/>
              </a:rPr>
              <a:t> Chaos theory </a:t>
            </a:r>
            <a:r>
              <a:rPr lang="en-DK" sz="2800" kern="100">
                <a:effectLst/>
                <a:latin typeface="Georgia Pro" panose="02040502050405020303" pitchFamily="18" charset="0"/>
                <a:ea typeface="Aptos" panose="020B0004020202020204" pitchFamily="34" charset="0"/>
                <a:cs typeface="Times New Roman" panose="02020603050405020304" pitchFamily="18" charset="0"/>
                <a:sym typeface="Wingdings" panose="05000000000000000000" pitchFamily="2" charset="2"/>
              </a:rPr>
              <a:t>= </a:t>
            </a: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DK"/>
          </a:p>
        </p:txBody>
      </p:sp>
      <p:pic>
        <p:nvPicPr>
          <p:cNvPr id="4" name="Picture 2" descr="Five fascinating facts about fruit flies">
            <a:extLst>
              <a:ext uri="{FF2B5EF4-FFF2-40B4-BE49-F238E27FC236}">
                <a16:creationId xmlns:a16="http://schemas.microsoft.com/office/drawing/2014/main" id="{957A6E9C-F409-5C78-AAA7-260E2CEAE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477" y="962958"/>
            <a:ext cx="6195874" cy="41046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Zygote vs embryo, blastocyst and foetus: whats the difference?">
            <a:extLst>
              <a:ext uri="{FF2B5EF4-FFF2-40B4-BE49-F238E27FC236}">
                <a16:creationId xmlns:a16="http://schemas.microsoft.com/office/drawing/2014/main" id="{F2B8C647-9525-7D00-634D-1CF20346F1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124"/>
          <a:stretch/>
        </p:blipFill>
        <p:spPr bwMode="auto">
          <a:xfrm>
            <a:off x="4921221" y="836667"/>
            <a:ext cx="1523463" cy="4865060"/>
          </a:xfrm>
          <a:prstGeom prst="rect">
            <a:avLst/>
          </a:prstGeom>
          <a:noFill/>
          <a:extLst>
            <a:ext uri="{909E8E84-426E-40DD-AFC4-6F175D3DCCD1}">
              <a14:hiddenFill xmlns:a14="http://schemas.microsoft.com/office/drawing/2010/main">
                <a:solidFill>
                  <a:srgbClr val="FFFFFF"/>
                </a:solidFill>
              </a14:hiddenFill>
            </a:ext>
          </a:extLst>
        </p:spPr>
      </p:pic>
      <p:sp>
        <p:nvSpPr>
          <p:cNvPr id="6" name="!!pi">
            <a:extLst>
              <a:ext uri="{FF2B5EF4-FFF2-40B4-BE49-F238E27FC236}">
                <a16:creationId xmlns:a16="http://schemas.microsoft.com/office/drawing/2014/main" id="{41151020-132D-4201-B69F-99AC725F22D5}"/>
              </a:ext>
            </a:extLst>
          </p:cNvPr>
          <p:cNvSpPr/>
          <p:nvPr/>
        </p:nvSpPr>
        <p:spPr>
          <a:xfrm>
            <a:off x="6898336" y="2900647"/>
            <a:ext cx="1317396" cy="737100"/>
          </a:xfrm>
          <a:prstGeom prst="rightArrow">
            <a:avLst>
              <a:gd name="adj1" fmla="val 28471"/>
              <a:gd name="adj2" fmla="val 47309"/>
            </a:avLst>
          </a:prstGeom>
          <a:solidFill>
            <a:srgbClr val="901A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TextBox 7">
            <a:extLst>
              <a:ext uri="{FF2B5EF4-FFF2-40B4-BE49-F238E27FC236}">
                <a16:creationId xmlns:a16="http://schemas.microsoft.com/office/drawing/2014/main" id="{0AC20D25-3210-DC0B-9A93-1FA7F862FD24}"/>
              </a:ext>
            </a:extLst>
          </p:cNvPr>
          <p:cNvSpPr txBox="1"/>
          <p:nvPr/>
        </p:nvSpPr>
        <p:spPr>
          <a:xfrm>
            <a:off x="7160895" y="2477185"/>
            <a:ext cx="6983730" cy="792012"/>
          </a:xfrm>
          <a:prstGeom prst="rect">
            <a:avLst/>
          </a:prstGeom>
          <a:noFill/>
        </p:spPr>
        <p:txBody>
          <a:bodyPr wrap="square">
            <a:spAutoFit/>
          </a:bodyPr>
          <a:lstStyle/>
          <a:p>
            <a:pPr marL="0" indent="0">
              <a:lnSpc>
                <a:spcPct val="107000"/>
              </a:lnSpc>
              <a:spcAft>
                <a:spcPts val="800"/>
              </a:spcAft>
              <a:buNone/>
            </a:pPr>
            <a:r>
              <a:rPr lang="en-DK" sz="4400" kern="100">
                <a:solidFill>
                  <a:srgbClr val="901A1E"/>
                </a:solidFill>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3554300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7DE6-CB4C-BAD3-7DC4-E523DB7549F0}"/>
              </a:ext>
            </a:extLst>
          </p:cNvPr>
          <p:cNvSpPr>
            <a:spLocks noGrp="1"/>
          </p:cNvSpPr>
          <p:nvPr>
            <p:ph type="title"/>
          </p:nvPr>
        </p:nvSpPr>
        <p:spPr/>
        <p:txBody>
          <a:bodyPr/>
          <a:lstStyle/>
          <a:p>
            <a:r>
              <a:rPr lang="en-DK"/>
              <a:t>What are our goals?</a:t>
            </a:r>
          </a:p>
        </p:txBody>
      </p:sp>
      <p:sp>
        <p:nvSpPr>
          <p:cNvPr id="3" name="Content Placeholder 2">
            <a:extLst>
              <a:ext uri="{FF2B5EF4-FFF2-40B4-BE49-F238E27FC236}">
                <a16:creationId xmlns:a16="http://schemas.microsoft.com/office/drawing/2014/main" id="{F3B1F085-4147-092B-F798-3AFD30439679}"/>
              </a:ext>
            </a:extLst>
          </p:cNvPr>
          <p:cNvSpPr>
            <a:spLocks noGrp="1"/>
          </p:cNvSpPr>
          <p:nvPr>
            <p:ph idx="1"/>
          </p:nvPr>
        </p:nvSpPr>
        <p:spPr/>
        <p:txBody>
          <a:bodyPr>
            <a:normAutofit/>
          </a:bodyPr>
          <a:lstStyle/>
          <a:p>
            <a:r>
              <a:rPr lang="en-DK"/>
              <a:t>Our hypothesis </a:t>
            </a:r>
          </a:p>
          <a:p>
            <a:pPr marL="0" indent="0">
              <a:buNone/>
            </a:pPr>
            <a:endParaRPr lang="en-DK"/>
          </a:p>
          <a:p>
            <a:r>
              <a:rPr lang="en-DK"/>
              <a:t>Spatial (re)programming</a:t>
            </a:r>
          </a:p>
          <a:p>
            <a:endParaRPr lang="en-DK"/>
          </a:p>
          <a:p>
            <a:r>
              <a:rPr lang="en-DK"/>
              <a:t>Growing organs</a:t>
            </a:r>
          </a:p>
          <a:p>
            <a:endParaRPr lang="en-DK"/>
          </a:p>
          <a:p>
            <a:pPr marL="0" indent="0">
              <a:buNone/>
            </a:pPr>
            <a:endParaRPr lang="en-DK"/>
          </a:p>
          <a:p>
            <a:endParaRPr lang="en-DK"/>
          </a:p>
        </p:txBody>
      </p:sp>
    </p:spTree>
    <p:extLst>
      <p:ext uri="{BB962C8B-B14F-4D97-AF65-F5344CB8AC3E}">
        <p14:creationId xmlns:p14="http://schemas.microsoft.com/office/powerpoint/2010/main" val="2562482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4377-1412-7AE6-422B-D96465FC08BE}"/>
              </a:ext>
            </a:extLst>
          </p:cNvPr>
          <p:cNvSpPr>
            <a:spLocks noGrp="1"/>
          </p:cNvSpPr>
          <p:nvPr>
            <p:ph type="ctrTitle"/>
          </p:nvPr>
        </p:nvSpPr>
        <p:spPr/>
        <p:txBody>
          <a:bodyPr/>
          <a:lstStyle/>
          <a:p>
            <a:r>
              <a:rPr lang="en-DK"/>
              <a:t>What do we have?</a:t>
            </a:r>
          </a:p>
        </p:txBody>
      </p:sp>
      <p:sp>
        <p:nvSpPr>
          <p:cNvPr id="3" name="Subtitle 2">
            <a:extLst>
              <a:ext uri="{FF2B5EF4-FFF2-40B4-BE49-F238E27FC236}">
                <a16:creationId xmlns:a16="http://schemas.microsoft.com/office/drawing/2014/main" id="{5788E73F-8D60-425A-4858-97114F13FAAD}"/>
              </a:ext>
            </a:extLst>
          </p:cNvPr>
          <p:cNvSpPr>
            <a:spLocks noGrp="1"/>
          </p:cNvSpPr>
          <p:nvPr>
            <p:ph type="subTitle" idx="1"/>
          </p:nvPr>
        </p:nvSpPr>
        <p:spPr/>
        <p:txBody>
          <a:bodyPr/>
          <a:lstStyle/>
          <a:p>
            <a:endParaRPr lang="en-DK"/>
          </a:p>
        </p:txBody>
      </p:sp>
    </p:spTree>
    <p:extLst>
      <p:ext uri="{BB962C8B-B14F-4D97-AF65-F5344CB8AC3E}">
        <p14:creationId xmlns:p14="http://schemas.microsoft.com/office/powerpoint/2010/main" val="2111129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237DE-10AF-F5A1-67D4-DD52A8F02276}"/>
              </a:ext>
            </a:extLst>
          </p:cNvPr>
          <p:cNvSpPr>
            <a:spLocks noGrp="1"/>
          </p:cNvSpPr>
          <p:nvPr>
            <p:ph type="title"/>
          </p:nvPr>
        </p:nvSpPr>
        <p:spPr/>
        <p:txBody>
          <a:bodyPr/>
          <a:lstStyle/>
          <a:p>
            <a:r>
              <a:rPr lang="en-DK"/>
              <a:t>Proof of concept: Drosophila Melongaster</a:t>
            </a:r>
          </a:p>
        </p:txBody>
      </p:sp>
      <p:sp>
        <p:nvSpPr>
          <p:cNvPr id="3" name="Content Placeholder 2">
            <a:extLst>
              <a:ext uri="{FF2B5EF4-FFF2-40B4-BE49-F238E27FC236}">
                <a16:creationId xmlns:a16="http://schemas.microsoft.com/office/drawing/2014/main" id="{746AB61E-7BB9-C7C4-67A0-60B720858839}"/>
              </a:ext>
            </a:extLst>
          </p:cNvPr>
          <p:cNvSpPr>
            <a:spLocks noGrp="1"/>
          </p:cNvSpPr>
          <p:nvPr>
            <p:ph idx="1"/>
          </p:nvPr>
        </p:nvSpPr>
        <p:spPr/>
        <p:txBody>
          <a:bodyPr/>
          <a:lstStyle/>
          <a:p>
            <a:r>
              <a:rPr lang="en-DK"/>
              <a:t>Master Thesis</a:t>
            </a:r>
          </a:p>
          <a:p>
            <a:endParaRPr lang="en-DK"/>
          </a:p>
          <a:p>
            <a:endParaRPr lang="en-DK"/>
          </a:p>
        </p:txBody>
      </p:sp>
      <p:pic>
        <p:nvPicPr>
          <p:cNvPr id="4" name="Picture 2" descr="Five fascinating facts about fruit flies">
            <a:extLst>
              <a:ext uri="{FF2B5EF4-FFF2-40B4-BE49-F238E27FC236}">
                <a16:creationId xmlns:a16="http://schemas.microsoft.com/office/drawing/2014/main" id="{CC4C3101-2394-0A49-9562-3B4DCB243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745" y="2220258"/>
            <a:ext cx="6195874" cy="41046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Zygote vs embryo, blastocyst and foetus: whats the difference?">
            <a:extLst>
              <a:ext uri="{FF2B5EF4-FFF2-40B4-BE49-F238E27FC236}">
                <a16:creationId xmlns:a16="http://schemas.microsoft.com/office/drawing/2014/main" id="{A0919E62-D630-4B9A-7DDA-15EFE4471A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124"/>
          <a:stretch/>
        </p:blipFill>
        <p:spPr bwMode="auto">
          <a:xfrm>
            <a:off x="2801489" y="2093967"/>
            <a:ext cx="1523463" cy="4865060"/>
          </a:xfrm>
          <a:prstGeom prst="rect">
            <a:avLst/>
          </a:prstGeom>
          <a:noFill/>
          <a:extLst>
            <a:ext uri="{909E8E84-426E-40DD-AFC4-6F175D3DCCD1}">
              <a14:hiddenFill xmlns:a14="http://schemas.microsoft.com/office/drawing/2010/main">
                <a:solidFill>
                  <a:srgbClr val="FFFFFF"/>
                </a:solidFill>
              </a14:hiddenFill>
            </a:ext>
          </a:extLst>
        </p:spPr>
      </p:pic>
      <p:sp>
        <p:nvSpPr>
          <p:cNvPr id="6" name="!!pi">
            <a:extLst>
              <a:ext uri="{FF2B5EF4-FFF2-40B4-BE49-F238E27FC236}">
                <a16:creationId xmlns:a16="http://schemas.microsoft.com/office/drawing/2014/main" id="{CACB53B0-631F-4386-DD91-71D97156A4D4}"/>
              </a:ext>
            </a:extLst>
          </p:cNvPr>
          <p:cNvSpPr/>
          <p:nvPr/>
        </p:nvSpPr>
        <p:spPr>
          <a:xfrm>
            <a:off x="4778604" y="4157947"/>
            <a:ext cx="1317396" cy="737100"/>
          </a:xfrm>
          <a:prstGeom prst="rightArrow">
            <a:avLst>
              <a:gd name="adj1" fmla="val 28471"/>
              <a:gd name="adj2" fmla="val 47309"/>
            </a:avLst>
          </a:prstGeom>
          <a:solidFill>
            <a:srgbClr val="901A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806572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B988D-EF22-B5ED-0ADE-41D5E143BC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5ECF37-8059-0D32-F1FD-D2F014A1376B}"/>
              </a:ext>
            </a:extLst>
          </p:cNvPr>
          <p:cNvSpPr>
            <a:spLocks noGrp="1"/>
          </p:cNvSpPr>
          <p:nvPr>
            <p:ph type="title"/>
          </p:nvPr>
        </p:nvSpPr>
        <p:spPr/>
        <p:txBody>
          <a:bodyPr/>
          <a:lstStyle/>
          <a:p>
            <a:r>
              <a:rPr lang="en-DK"/>
              <a:t>How do physicist see biology?</a:t>
            </a:r>
          </a:p>
        </p:txBody>
      </p:sp>
      <p:pic>
        <p:nvPicPr>
          <p:cNvPr id="2050" name="Picture 2" descr="Cell | Definition, Types, Functions, Diagram, Division, Theory, &amp; Facts |  Britannica">
            <a:extLst>
              <a:ext uri="{FF2B5EF4-FFF2-40B4-BE49-F238E27FC236}">
                <a16:creationId xmlns:a16="http://schemas.microsoft.com/office/drawing/2014/main" id="{D037EE48-717D-E58F-18B9-0F529B8CE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70" y="1478186"/>
            <a:ext cx="6096000" cy="529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68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0017E-8FE2-1C0A-1A2B-E504082B8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D6972A-8596-EE41-C4D8-608C7D4A7039}"/>
              </a:ext>
            </a:extLst>
          </p:cNvPr>
          <p:cNvSpPr>
            <a:spLocks noGrp="1"/>
          </p:cNvSpPr>
          <p:nvPr>
            <p:ph type="title"/>
          </p:nvPr>
        </p:nvSpPr>
        <p:spPr/>
        <p:txBody>
          <a:bodyPr/>
          <a:lstStyle/>
          <a:p>
            <a:r>
              <a:rPr lang="en-DK"/>
              <a:t>How do physicist see biology?</a:t>
            </a:r>
          </a:p>
        </p:txBody>
      </p:sp>
      <p:pic>
        <p:nvPicPr>
          <p:cNvPr id="2050" name="Picture 2" descr="Cell | Definition, Types, Functions, Diagram, Division, Theory, &amp; Facts |  Britannica">
            <a:extLst>
              <a:ext uri="{FF2B5EF4-FFF2-40B4-BE49-F238E27FC236}">
                <a16:creationId xmlns:a16="http://schemas.microsoft.com/office/drawing/2014/main" id="{A5E86F85-E65F-C3B6-53F3-61C670002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70" y="1478186"/>
            <a:ext cx="6096000" cy="529980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3137BF1-78CE-3DF1-B186-F6C8CB13B77F}"/>
              </a:ext>
            </a:extLst>
          </p:cNvPr>
          <p:cNvSpPr txBox="1">
            <a:spLocks/>
          </p:cNvSpPr>
          <p:nvPr/>
        </p:nvSpPr>
        <p:spPr>
          <a:xfrm>
            <a:off x="7594390" y="277304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DK" kern="100">
                <a:latin typeface="Aptos" panose="020B0004020202020204" pitchFamily="34" charset="0"/>
                <a:ea typeface="Aptos" panose="020B0004020202020204" pitchFamily="34" charset="0"/>
                <a:cs typeface="Times New Roman" panose="02020603050405020304" pitchFamily="18" charset="0"/>
              </a:rPr>
              <a:t>differential equations</a:t>
            </a:r>
          </a:p>
          <a:p>
            <a:pPr marL="0" indent="0">
              <a:lnSpc>
                <a:spcPct val="107000"/>
              </a:lnSpc>
              <a:spcAft>
                <a:spcPts val="800"/>
              </a:spcAft>
              <a:buNone/>
            </a:pPr>
            <a:r>
              <a:rPr lang="en-DK" kern="100">
                <a:latin typeface="Aptos" panose="020B0004020202020204" pitchFamily="34" charset="0"/>
                <a:ea typeface="Aptos" panose="020B0004020202020204" pitchFamily="34" charset="0"/>
                <a:cs typeface="Times New Roman" panose="02020603050405020304" pitchFamily="18" charset="0"/>
              </a:rPr>
              <a:t>   + boundary conditions </a:t>
            </a:r>
          </a:p>
          <a:p>
            <a:endParaRPr lang="en-DK"/>
          </a:p>
        </p:txBody>
      </p:sp>
      <p:sp>
        <p:nvSpPr>
          <p:cNvPr id="7" name="Content Placeholder 2">
            <a:extLst>
              <a:ext uri="{FF2B5EF4-FFF2-40B4-BE49-F238E27FC236}">
                <a16:creationId xmlns:a16="http://schemas.microsoft.com/office/drawing/2014/main" id="{57DB0743-080E-DC7A-4D33-5C76976F1429}"/>
              </a:ext>
            </a:extLst>
          </p:cNvPr>
          <p:cNvSpPr txBox="1">
            <a:spLocks/>
          </p:cNvSpPr>
          <p:nvPr/>
        </p:nvSpPr>
        <p:spPr>
          <a:xfrm>
            <a:off x="6766030" y="303974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DK" sz="4800" kern="100">
                <a:latin typeface="Aptos" panose="020B0004020202020204" pitchFamily="34" charset="0"/>
                <a:ea typeface="Aptos" panose="020B0004020202020204" pitchFamily="34" charset="0"/>
                <a:cs typeface="Times New Roman" panose="02020603050405020304" pitchFamily="18" charset="0"/>
              </a:rPr>
              <a:t>=</a:t>
            </a:r>
            <a:endParaRPr lang="en-DK" sz="4800"/>
          </a:p>
        </p:txBody>
      </p:sp>
      <p:sp>
        <p:nvSpPr>
          <p:cNvPr id="3" name="&quot;Not Allowed&quot; Symbol 2">
            <a:extLst>
              <a:ext uri="{FF2B5EF4-FFF2-40B4-BE49-F238E27FC236}">
                <a16:creationId xmlns:a16="http://schemas.microsoft.com/office/drawing/2014/main" id="{3A9D8E1A-B94F-3E89-ED5D-521CFFF4B2FA}"/>
              </a:ext>
            </a:extLst>
          </p:cNvPr>
          <p:cNvSpPr/>
          <p:nvPr/>
        </p:nvSpPr>
        <p:spPr>
          <a:xfrm>
            <a:off x="-154520" y="1291114"/>
            <a:ext cx="5886450" cy="5886450"/>
          </a:xfrm>
          <a:prstGeom prst="noSmoking">
            <a:avLst>
              <a:gd name="adj" fmla="val 1097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Tree>
    <p:extLst>
      <p:ext uri="{BB962C8B-B14F-4D97-AF65-F5344CB8AC3E}">
        <p14:creationId xmlns:p14="http://schemas.microsoft.com/office/powerpoint/2010/main" val="442067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BA2D4-36CA-1B73-51D8-A1B37E41E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05231-4802-EB81-AB34-3DF0D4BBDA48}"/>
              </a:ext>
            </a:extLst>
          </p:cNvPr>
          <p:cNvSpPr>
            <a:spLocks noGrp="1"/>
          </p:cNvSpPr>
          <p:nvPr>
            <p:ph type="title"/>
          </p:nvPr>
        </p:nvSpPr>
        <p:spPr/>
        <p:txBody>
          <a:bodyPr/>
          <a:lstStyle/>
          <a:p>
            <a:r>
              <a:rPr lang="en-DK"/>
              <a:t>How do physicist see biology?</a:t>
            </a:r>
          </a:p>
        </p:txBody>
      </p:sp>
      <p:sp>
        <p:nvSpPr>
          <p:cNvPr id="4" name="Content Placeholder 2">
            <a:extLst>
              <a:ext uri="{FF2B5EF4-FFF2-40B4-BE49-F238E27FC236}">
                <a16:creationId xmlns:a16="http://schemas.microsoft.com/office/drawing/2014/main" id="{E8724C10-4153-3865-8939-2F805B35D197}"/>
              </a:ext>
            </a:extLst>
          </p:cNvPr>
          <p:cNvSpPr txBox="1">
            <a:spLocks/>
          </p:cNvSpPr>
          <p:nvPr/>
        </p:nvSpPr>
        <p:spPr>
          <a:xfrm>
            <a:off x="838200" y="18815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a:t>Not gonna go into the model </a:t>
            </a:r>
            <a:r>
              <a:rPr lang="en-DK">
                <a:sym typeface="Wingdings" panose="05000000000000000000" pitchFamily="2" charset="2"/>
              </a:rPr>
              <a:t>:(</a:t>
            </a:r>
          </a:p>
          <a:p>
            <a:endParaRPr lang="en-DK">
              <a:sym typeface="Wingdings" panose="05000000000000000000" pitchFamily="2" charset="2"/>
            </a:endParaRPr>
          </a:p>
        </p:txBody>
      </p:sp>
    </p:spTree>
    <p:extLst>
      <p:ext uri="{BB962C8B-B14F-4D97-AF65-F5344CB8AC3E}">
        <p14:creationId xmlns:p14="http://schemas.microsoft.com/office/powerpoint/2010/main" val="3758094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5C7CD-C84C-1567-F987-C9B007BBF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1CA86-E4E9-2BC4-C27A-2F098023B9F8}"/>
              </a:ext>
            </a:extLst>
          </p:cNvPr>
          <p:cNvSpPr>
            <a:spLocks noGrp="1"/>
          </p:cNvSpPr>
          <p:nvPr>
            <p:ph type="title"/>
          </p:nvPr>
        </p:nvSpPr>
        <p:spPr/>
        <p:txBody>
          <a:bodyPr/>
          <a:lstStyle/>
          <a:p>
            <a:r>
              <a:rPr lang="en-DK"/>
              <a:t>How do physicist see biology?</a:t>
            </a:r>
          </a:p>
        </p:txBody>
      </p:sp>
      <p:sp>
        <p:nvSpPr>
          <p:cNvPr id="4" name="Content Placeholder 2">
            <a:extLst>
              <a:ext uri="{FF2B5EF4-FFF2-40B4-BE49-F238E27FC236}">
                <a16:creationId xmlns:a16="http://schemas.microsoft.com/office/drawing/2014/main" id="{08F08ADC-ABC0-F0B9-DC8B-79BED309BF5A}"/>
              </a:ext>
            </a:extLst>
          </p:cNvPr>
          <p:cNvSpPr txBox="1">
            <a:spLocks/>
          </p:cNvSpPr>
          <p:nvPr/>
        </p:nvSpPr>
        <p:spPr>
          <a:xfrm>
            <a:off x="838200" y="18815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a:t>Not gonna go into the model </a:t>
            </a:r>
            <a:r>
              <a:rPr lang="en-DK">
                <a:sym typeface="Wingdings" panose="05000000000000000000" pitchFamily="2" charset="2"/>
              </a:rPr>
              <a:t>:(</a:t>
            </a:r>
          </a:p>
          <a:p>
            <a:r>
              <a:rPr lang="en-DK">
                <a:sym typeface="Wingdings" panose="05000000000000000000" pitchFamily="2" charset="2"/>
              </a:rPr>
              <a:t>Full embryo, never before successful</a:t>
            </a:r>
          </a:p>
          <a:p>
            <a:endParaRPr lang="en-DK">
              <a:sym typeface="Wingdings" panose="05000000000000000000" pitchFamily="2" charset="2"/>
            </a:endParaRPr>
          </a:p>
        </p:txBody>
      </p:sp>
    </p:spTree>
    <p:extLst>
      <p:ext uri="{BB962C8B-B14F-4D97-AF65-F5344CB8AC3E}">
        <p14:creationId xmlns:p14="http://schemas.microsoft.com/office/powerpoint/2010/main" val="2078307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59882-F874-B204-5833-502155695A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DC5BFB-1472-7301-A9E2-F83B029E480D}"/>
              </a:ext>
            </a:extLst>
          </p:cNvPr>
          <p:cNvSpPr>
            <a:spLocks noGrp="1"/>
          </p:cNvSpPr>
          <p:nvPr>
            <p:ph type="title"/>
          </p:nvPr>
        </p:nvSpPr>
        <p:spPr/>
        <p:txBody>
          <a:bodyPr/>
          <a:lstStyle/>
          <a:p>
            <a:r>
              <a:rPr lang="en-DK"/>
              <a:t>How do physicist see biology?</a:t>
            </a:r>
          </a:p>
        </p:txBody>
      </p:sp>
      <p:sp>
        <p:nvSpPr>
          <p:cNvPr id="4" name="Content Placeholder 2">
            <a:extLst>
              <a:ext uri="{FF2B5EF4-FFF2-40B4-BE49-F238E27FC236}">
                <a16:creationId xmlns:a16="http://schemas.microsoft.com/office/drawing/2014/main" id="{DD217BA1-AF5D-4CE1-824E-C5648D45BBF2}"/>
              </a:ext>
            </a:extLst>
          </p:cNvPr>
          <p:cNvSpPr txBox="1">
            <a:spLocks/>
          </p:cNvSpPr>
          <p:nvPr/>
        </p:nvSpPr>
        <p:spPr>
          <a:xfrm>
            <a:off x="838200" y="18815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a:t>Not gonna go into the model </a:t>
            </a:r>
            <a:r>
              <a:rPr lang="en-DK">
                <a:sym typeface="Wingdings" panose="05000000000000000000" pitchFamily="2" charset="2"/>
              </a:rPr>
              <a:t>:(</a:t>
            </a:r>
          </a:p>
          <a:p>
            <a:r>
              <a:rPr lang="en-DK">
                <a:sym typeface="Wingdings" panose="05000000000000000000" pitchFamily="2" charset="2"/>
              </a:rPr>
              <a:t>Full embryo, never before successful</a:t>
            </a:r>
          </a:p>
          <a:p>
            <a:r>
              <a:rPr lang="en-DK">
                <a:sym typeface="Wingdings" panose="05000000000000000000" pitchFamily="2" charset="2"/>
              </a:rPr>
              <a:t>4-5 parameters</a:t>
            </a:r>
          </a:p>
          <a:p>
            <a:endParaRPr lang="en-DK">
              <a:sym typeface="Wingdings" panose="05000000000000000000" pitchFamily="2" charset="2"/>
            </a:endParaRPr>
          </a:p>
        </p:txBody>
      </p:sp>
    </p:spTree>
    <p:extLst>
      <p:ext uri="{BB962C8B-B14F-4D97-AF65-F5344CB8AC3E}">
        <p14:creationId xmlns:p14="http://schemas.microsoft.com/office/powerpoint/2010/main" val="4219745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1CEA3-4B6F-E195-4406-9CC3B782A5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0E7C4-323C-F159-E65C-E615E48DBC65}"/>
              </a:ext>
            </a:extLst>
          </p:cNvPr>
          <p:cNvSpPr>
            <a:spLocks noGrp="1"/>
          </p:cNvSpPr>
          <p:nvPr>
            <p:ph type="title"/>
          </p:nvPr>
        </p:nvSpPr>
        <p:spPr/>
        <p:txBody>
          <a:bodyPr/>
          <a:lstStyle/>
          <a:p>
            <a:r>
              <a:rPr lang="en-DK"/>
              <a:t>How do we (physicists) see the world?</a:t>
            </a:r>
          </a:p>
        </p:txBody>
      </p:sp>
      <p:sp>
        <p:nvSpPr>
          <p:cNvPr id="3" name="Content Placeholder 2">
            <a:extLst>
              <a:ext uri="{FF2B5EF4-FFF2-40B4-BE49-F238E27FC236}">
                <a16:creationId xmlns:a16="http://schemas.microsoft.com/office/drawing/2014/main" id="{44EFCB73-908E-00F3-7B8D-A481E3EF14BE}"/>
              </a:ext>
            </a:extLst>
          </p:cNvPr>
          <p:cNvSpPr>
            <a:spLocks noGrp="1"/>
          </p:cNvSpPr>
          <p:nvPr>
            <p:ph idx="1"/>
          </p:nvPr>
        </p:nvSpPr>
        <p:spPr/>
        <p:txBody>
          <a:bodyPr>
            <a:normAutofit/>
          </a:bodyPr>
          <a:lstStyle/>
          <a:p>
            <a:pPr marL="0" indent="0">
              <a:lnSpc>
                <a:spcPct val="107000"/>
              </a:lnSpc>
              <a:spcAft>
                <a:spcPts val="800"/>
              </a:spcAft>
              <a:buNone/>
            </a:pPr>
            <a:r>
              <a:rPr lang="en-DK" sz="2800" kern="100">
                <a:effectLst/>
                <a:latin typeface="Georgia Pro" panose="02040502050405020303" pitchFamily="18" charset="0"/>
                <a:ea typeface="Aptos" panose="020B0004020202020204" pitchFamily="34" charset="0"/>
                <a:cs typeface="Times New Roman" panose="02020603050405020304" pitchFamily="18" charset="0"/>
              </a:rPr>
              <a:t>All phenomena are rules and initial conditions</a:t>
            </a:r>
          </a:p>
          <a:p>
            <a:pPr>
              <a:lnSpc>
                <a:spcPct val="107000"/>
              </a:lnSpc>
              <a:spcAft>
                <a:spcPts val="800"/>
              </a:spcAft>
            </a:pP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Tree>
    <p:extLst>
      <p:ext uri="{BB962C8B-B14F-4D97-AF65-F5344CB8AC3E}">
        <p14:creationId xmlns:p14="http://schemas.microsoft.com/office/powerpoint/2010/main" val="3524893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4AAF1-32BA-0063-BB83-BC4194EE3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9744B-C5F0-3B82-C64B-E2D6EA3CC940}"/>
              </a:ext>
            </a:extLst>
          </p:cNvPr>
          <p:cNvSpPr>
            <a:spLocks noGrp="1"/>
          </p:cNvSpPr>
          <p:nvPr>
            <p:ph type="title"/>
          </p:nvPr>
        </p:nvSpPr>
        <p:spPr/>
        <p:txBody>
          <a:bodyPr/>
          <a:lstStyle/>
          <a:p>
            <a:r>
              <a:rPr lang="en-DK"/>
              <a:t>How do physicist see biology?</a:t>
            </a:r>
          </a:p>
        </p:txBody>
      </p:sp>
      <p:sp>
        <p:nvSpPr>
          <p:cNvPr id="4" name="Content Placeholder 2">
            <a:extLst>
              <a:ext uri="{FF2B5EF4-FFF2-40B4-BE49-F238E27FC236}">
                <a16:creationId xmlns:a16="http://schemas.microsoft.com/office/drawing/2014/main" id="{15B12845-BFA8-62A3-2240-4C32A7636498}"/>
              </a:ext>
            </a:extLst>
          </p:cNvPr>
          <p:cNvSpPr txBox="1">
            <a:spLocks/>
          </p:cNvSpPr>
          <p:nvPr/>
        </p:nvSpPr>
        <p:spPr>
          <a:xfrm>
            <a:off x="838200" y="18815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a:t>Not gonna go into the model </a:t>
            </a:r>
            <a:r>
              <a:rPr lang="en-DK">
                <a:sym typeface="Wingdings" panose="05000000000000000000" pitchFamily="2" charset="2"/>
              </a:rPr>
              <a:t>:(</a:t>
            </a:r>
          </a:p>
          <a:p>
            <a:r>
              <a:rPr lang="en-DK">
                <a:sym typeface="Wingdings" panose="05000000000000000000" pitchFamily="2" charset="2"/>
              </a:rPr>
              <a:t>Full embryo, never before successful</a:t>
            </a:r>
          </a:p>
          <a:p>
            <a:r>
              <a:rPr lang="en-DK">
                <a:sym typeface="Wingdings" panose="05000000000000000000" pitchFamily="2" charset="2"/>
              </a:rPr>
              <a:t>4-5 parameters</a:t>
            </a:r>
          </a:p>
          <a:p>
            <a:r>
              <a:rPr lang="en-DK">
                <a:sym typeface="Wingdings" panose="05000000000000000000" pitchFamily="2" charset="2"/>
              </a:rPr>
              <a:t>Full pipeline: From gene expression (data) to resulting shape </a:t>
            </a:r>
          </a:p>
          <a:p>
            <a:endParaRPr lang="en-DK">
              <a:sym typeface="Wingdings" panose="05000000000000000000" pitchFamily="2" charset="2"/>
            </a:endParaRPr>
          </a:p>
        </p:txBody>
      </p:sp>
      <p:pic>
        <p:nvPicPr>
          <p:cNvPr id="3" name="Picture 2" descr="Spatiotemporal gene expression - Wikipedia">
            <a:extLst>
              <a:ext uri="{FF2B5EF4-FFF2-40B4-BE49-F238E27FC236}">
                <a16:creationId xmlns:a16="http://schemas.microsoft.com/office/drawing/2014/main" id="{E3F3870D-F923-3CFB-F06E-6CA627CBC8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71" t="11747" r="43118" b="22309"/>
          <a:stretch/>
        </p:blipFill>
        <p:spPr bwMode="auto">
          <a:xfrm>
            <a:off x="2347562" y="3965881"/>
            <a:ext cx="1985723" cy="24577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ve fascinating facts about fruit flies">
            <a:extLst>
              <a:ext uri="{FF2B5EF4-FFF2-40B4-BE49-F238E27FC236}">
                <a16:creationId xmlns:a16="http://schemas.microsoft.com/office/drawing/2014/main" id="{E7B77982-1FC7-0119-AC54-7DB58D6CB12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50497" y="2997498"/>
            <a:ext cx="6195874" cy="4104612"/>
          </a:xfrm>
          <a:prstGeom prst="rect">
            <a:avLst/>
          </a:prstGeom>
          <a:noFill/>
          <a:extLst>
            <a:ext uri="{909E8E84-426E-40DD-AFC4-6F175D3DCCD1}">
              <a14:hiddenFill xmlns:a14="http://schemas.microsoft.com/office/drawing/2010/main">
                <a:solidFill>
                  <a:srgbClr val="FFFFFF"/>
                </a:solidFill>
              </a14:hiddenFill>
            </a:ext>
          </a:extLst>
        </p:spPr>
      </p:pic>
      <p:sp>
        <p:nvSpPr>
          <p:cNvPr id="6" name="!!pi">
            <a:extLst>
              <a:ext uri="{FF2B5EF4-FFF2-40B4-BE49-F238E27FC236}">
                <a16:creationId xmlns:a16="http://schemas.microsoft.com/office/drawing/2014/main" id="{3E696D00-A0A2-3466-DD72-15C16C06828B}"/>
              </a:ext>
            </a:extLst>
          </p:cNvPr>
          <p:cNvSpPr/>
          <p:nvPr/>
        </p:nvSpPr>
        <p:spPr>
          <a:xfrm>
            <a:off x="4772356" y="4935187"/>
            <a:ext cx="1317396" cy="737100"/>
          </a:xfrm>
          <a:prstGeom prst="rightArrow">
            <a:avLst>
              <a:gd name="adj1" fmla="val 28471"/>
              <a:gd name="adj2" fmla="val 47309"/>
            </a:avLst>
          </a:prstGeom>
          <a:solidFill>
            <a:srgbClr val="901A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162343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Untitled video - Made with Clipchamp">
            <a:hlinkClick r:id="" action="ppaction://media"/>
            <a:extLst>
              <a:ext uri="{FF2B5EF4-FFF2-40B4-BE49-F238E27FC236}">
                <a16:creationId xmlns:a16="http://schemas.microsoft.com/office/drawing/2014/main" id="{C5D02044-BA65-AA09-94AD-7B7BCAEE0CBA}"/>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935" r="23503"/>
          <a:stretch/>
        </p:blipFill>
        <p:spPr>
          <a:xfrm>
            <a:off x="5646420" y="193318"/>
            <a:ext cx="6652260" cy="6858000"/>
          </a:xfrm>
          <a:prstGeom prst="rect">
            <a:avLst/>
          </a:prstGeom>
        </p:spPr>
      </p:pic>
      <p:sp>
        <p:nvSpPr>
          <p:cNvPr id="3" name="Text Placeholder 2">
            <a:extLst>
              <a:ext uri="{FF2B5EF4-FFF2-40B4-BE49-F238E27FC236}">
                <a16:creationId xmlns:a16="http://schemas.microsoft.com/office/drawing/2014/main" id="{7027882B-6C00-15E3-B5B2-75BDB505A175}"/>
              </a:ext>
            </a:extLst>
          </p:cNvPr>
          <p:cNvSpPr>
            <a:spLocks noGrp="1"/>
          </p:cNvSpPr>
          <p:nvPr>
            <p:ph type="body" idx="1"/>
          </p:nvPr>
        </p:nvSpPr>
        <p:spPr>
          <a:xfrm>
            <a:off x="839788" y="-255476"/>
            <a:ext cx="5157787" cy="823912"/>
          </a:xfrm>
        </p:spPr>
        <p:txBody>
          <a:bodyPr/>
          <a:lstStyle/>
          <a:p>
            <a:r>
              <a:rPr lang="en-DK"/>
              <a:t>Data</a:t>
            </a:r>
          </a:p>
        </p:txBody>
      </p:sp>
      <p:sp>
        <p:nvSpPr>
          <p:cNvPr id="5" name="Text Placeholder 4">
            <a:extLst>
              <a:ext uri="{FF2B5EF4-FFF2-40B4-BE49-F238E27FC236}">
                <a16:creationId xmlns:a16="http://schemas.microsoft.com/office/drawing/2014/main" id="{10887EEB-3290-3644-2A09-6297B13A38F3}"/>
              </a:ext>
            </a:extLst>
          </p:cNvPr>
          <p:cNvSpPr>
            <a:spLocks noGrp="1"/>
          </p:cNvSpPr>
          <p:nvPr>
            <p:ph type="body" sz="quarter" idx="3"/>
          </p:nvPr>
        </p:nvSpPr>
        <p:spPr>
          <a:xfrm>
            <a:off x="6172200" y="-255476"/>
            <a:ext cx="5183188" cy="823912"/>
          </a:xfrm>
        </p:spPr>
        <p:txBody>
          <a:bodyPr/>
          <a:lstStyle/>
          <a:p>
            <a:r>
              <a:rPr lang="en-DK"/>
              <a:t>Simulation</a:t>
            </a:r>
          </a:p>
        </p:txBody>
      </p:sp>
      <p:pic>
        <p:nvPicPr>
          <p:cNvPr id="7" name="1-s2.0-S0960982222003293-mmc3 (remux) (1)">
            <a:hlinkClick r:id="" action="ppaction://media"/>
            <a:extLst>
              <a:ext uri="{FF2B5EF4-FFF2-40B4-BE49-F238E27FC236}">
                <a16:creationId xmlns:a16="http://schemas.microsoft.com/office/drawing/2014/main" id="{187903BD-5CAE-4DE3-3ABA-C89C840AFD0E}"/>
              </a:ext>
            </a:extLst>
          </p:cNvPr>
          <p:cNvPicPr>
            <a:picLocks/>
          </p:cNvPicPr>
          <p:nvPr>
            <a:videoFile r:link="rId3"/>
            <p:extLst>
              <p:ext uri="{DAA4B4D4-6D71-4841-9C94-3DE7FCFB9230}">
                <p14:media xmlns:p14="http://schemas.microsoft.com/office/powerpoint/2010/main" r:embed="rId4">
                  <p14:trim end="3665"/>
                </p14:media>
              </p:ext>
            </p:extLst>
          </p:nvPr>
        </p:nvPicPr>
        <p:blipFill>
          <a:blip r:embed="rId7"/>
          <a:stretch>
            <a:fillRect/>
          </a:stretch>
        </p:blipFill>
        <p:spPr>
          <a:xfrm rot="5400000" flipV="1">
            <a:off x="309529" y="786586"/>
            <a:ext cx="5388955" cy="5284827"/>
          </a:xfrm>
          <a:prstGeom prst="rect">
            <a:avLst/>
          </a:prstGeom>
        </p:spPr>
      </p:pic>
    </p:spTree>
    <p:extLst>
      <p:ext uri="{BB962C8B-B14F-4D97-AF65-F5344CB8AC3E}">
        <p14:creationId xmlns:p14="http://schemas.microsoft.com/office/powerpoint/2010/main" val="78983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78"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3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7F203-6731-9AE7-AF0E-93D14B1B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494B4B-5098-653E-1560-9FD2B3F1A697}"/>
              </a:ext>
            </a:extLst>
          </p:cNvPr>
          <p:cNvSpPr>
            <a:spLocks noGrp="1"/>
          </p:cNvSpPr>
          <p:nvPr>
            <p:ph type="title"/>
          </p:nvPr>
        </p:nvSpPr>
        <p:spPr>
          <a:xfrm>
            <a:off x="1238250" y="2822575"/>
            <a:ext cx="10515600" cy="1325563"/>
          </a:xfrm>
        </p:spPr>
        <p:txBody>
          <a:bodyPr/>
          <a:lstStyle/>
          <a:p>
            <a:r>
              <a:rPr lang="en-DK"/>
              <a:t>Six months of my life in a 10 second video</a:t>
            </a:r>
          </a:p>
        </p:txBody>
      </p:sp>
      <p:sp>
        <p:nvSpPr>
          <p:cNvPr id="5" name="Content Placeholder 4">
            <a:extLst>
              <a:ext uri="{FF2B5EF4-FFF2-40B4-BE49-F238E27FC236}">
                <a16:creationId xmlns:a16="http://schemas.microsoft.com/office/drawing/2014/main" id="{0635A095-EDAE-2D38-E625-650DA22ADED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2214625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3FCC0-949F-87B9-1DB2-AF24994BB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96CFC-A119-A7C2-78CE-5E80322390EA}"/>
              </a:ext>
            </a:extLst>
          </p:cNvPr>
          <p:cNvSpPr>
            <a:spLocks noGrp="1"/>
          </p:cNvSpPr>
          <p:nvPr>
            <p:ph type="title"/>
          </p:nvPr>
        </p:nvSpPr>
        <p:spPr/>
        <p:txBody>
          <a:bodyPr/>
          <a:lstStyle/>
          <a:p>
            <a:r>
              <a:rPr lang="en-DK"/>
              <a:t>What will we be doing now?</a:t>
            </a:r>
          </a:p>
        </p:txBody>
      </p:sp>
      <p:sp>
        <p:nvSpPr>
          <p:cNvPr id="3" name="Content Placeholder 2">
            <a:extLst>
              <a:ext uri="{FF2B5EF4-FFF2-40B4-BE49-F238E27FC236}">
                <a16:creationId xmlns:a16="http://schemas.microsoft.com/office/drawing/2014/main" id="{F7051AC1-0217-EC48-AA0F-E65B23FCF275}"/>
              </a:ext>
            </a:extLst>
          </p:cNvPr>
          <p:cNvSpPr>
            <a:spLocks noGrp="1"/>
          </p:cNvSpPr>
          <p:nvPr>
            <p:ph idx="1"/>
          </p:nvPr>
        </p:nvSpPr>
        <p:spPr/>
        <p:txBody>
          <a:bodyPr/>
          <a:lstStyle/>
          <a:p>
            <a:r>
              <a:rPr lang="en-DK"/>
              <a:t>Experiments</a:t>
            </a:r>
          </a:p>
          <a:p>
            <a:endParaRPr lang="en-DK"/>
          </a:p>
          <a:p>
            <a:r>
              <a:rPr lang="en-DK"/>
              <a:t>Neural Cellular Automata</a:t>
            </a:r>
          </a:p>
          <a:p>
            <a:endParaRPr lang="en-DK"/>
          </a:p>
          <a:p>
            <a:r>
              <a:rPr lang="en-DK"/>
              <a:t>Defining the spatial (re)programming</a:t>
            </a:r>
          </a:p>
          <a:p>
            <a:endParaRPr lang="en-DK"/>
          </a:p>
        </p:txBody>
      </p:sp>
    </p:spTree>
    <p:extLst>
      <p:ext uri="{BB962C8B-B14F-4D97-AF65-F5344CB8AC3E}">
        <p14:creationId xmlns:p14="http://schemas.microsoft.com/office/powerpoint/2010/main" val="1779084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E2EFF-D8F0-D9F4-EB46-6E6F31E61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FA3477-E523-C762-E891-EE56ABC919EE}"/>
              </a:ext>
            </a:extLst>
          </p:cNvPr>
          <p:cNvSpPr>
            <a:spLocks noGrp="1"/>
          </p:cNvSpPr>
          <p:nvPr>
            <p:ph type="title"/>
          </p:nvPr>
        </p:nvSpPr>
        <p:spPr/>
        <p:txBody>
          <a:bodyPr/>
          <a:lstStyle/>
          <a:p>
            <a:r>
              <a:rPr lang="en-DK"/>
              <a:t>Experiments</a:t>
            </a:r>
          </a:p>
        </p:txBody>
      </p:sp>
      <p:sp>
        <p:nvSpPr>
          <p:cNvPr id="3" name="Content Placeholder 2">
            <a:extLst>
              <a:ext uri="{FF2B5EF4-FFF2-40B4-BE49-F238E27FC236}">
                <a16:creationId xmlns:a16="http://schemas.microsoft.com/office/drawing/2014/main" id="{D8FA5E50-2E34-72D3-EE6F-E02D0C4C757C}"/>
              </a:ext>
            </a:extLst>
          </p:cNvPr>
          <p:cNvSpPr>
            <a:spLocks noGrp="1"/>
          </p:cNvSpPr>
          <p:nvPr>
            <p:ph idx="1"/>
          </p:nvPr>
        </p:nvSpPr>
        <p:spPr/>
        <p:txBody>
          <a:bodyPr/>
          <a:lstStyle/>
          <a:p>
            <a:r>
              <a:rPr lang="en-DK"/>
              <a:t>We said “We can do science! We have predictions. Validate them”</a:t>
            </a:r>
          </a:p>
          <a:p>
            <a:endParaRPr lang="en-DK"/>
          </a:p>
          <a:p>
            <a:endParaRPr lang="en-DK"/>
          </a:p>
        </p:txBody>
      </p:sp>
    </p:spTree>
    <p:extLst>
      <p:ext uri="{BB962C8B-B14F-4D97-AF65-F5344CB8AC3E}">
        <p14:creationId xmlns:p14="http://schemas.microsoft.com/office/powerpoint/2010/main" val="628215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29C10-E9AB-5DEC-CE2C-7AF3A6D31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87EA1-05FC-B59C-9473-B2748E74643D}"/>
              </a:ext>
            </a:extLst>
          </p:cNvPr>
          <p:cNvSpPr>
            <a:spLocks noGrp="1"/>
          </p:cNvSpPr>
          <p:nvPr>
            <p:ph type="title"/>
          </p:nvPr>
        </p:nvSpPr>
        <p:spPr/>
        <p:txBody>
          <a:bodyPr/>
          <a:lstStyle/>
          <a:p>
            <a:r>
              <a:rPr lang="en-DK"/>
              <a:t>Experiments</a:t>
            </a:r>
          </a:p>
        </p:txBody>
      </p:sp>
      <p:sp>
        <p:nvSpPr>
          <p:cNvPr id="3" name="Content Placeholder 2">
            <a:extLst>
              <a:ext uri="{FF2B5EF4-FFF2-40B4-BE49-F238E27FC236}">
                <a16:creationId xmlns:a16="http://schemas.microsoft.com/office/drawing/2014/main" id="{E3237AB2-5EC1-3304-1DAB-2524DAD6FD9D}"/>
              </a:ext>
            </a:extLst>
          </p:cNvPr>
          <p:cNvSpPr>
            <a:spLocks noGrp="1"/>
          </p:cNvSpPr>
          <p:nvPr>
            <p:ph idx="1"/>
          </p:nvPr>
        </p:nvSpPr>
        <p:spPr/>
        <p:txBody>
          <a:bodyPr/>
          <a:lstStyle/>
          <a:p>
            <a:r>
              <a:rPr lang="en-DK"/>
              <a:t>We said “We can do science! We have predictions. Validate them”</a:t>
            </a:r>
          </a:p>
          <a:p>
            <a:endParaRPr lang="en-DK"/>
          </a:p>
          <a:p>
            <a:r>
              <a:rPr lang="en-DK"/>
              <a:t>Biologists said “Do it yourself”</a:t>
            </a:r>
          </a:p>
          <a:p>
            <a:endParaRPr lang="en-DK"/>
          </a:p>
        </p:txBody>
      </p:sp>
    </p:spTree>
    <p:extLst>
      <p:ext uri="{BB962C8B-B14F-4D97-AF65-F5344CB8AC3E}">
        <p14:creationId xmlns:p14="http://schemas.microsoft.com/office/powerpoint/2010/main" val="3640236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6D12E-2221-E873-499F-265D9D91B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CE26B-4D70-318D-590C-83C12451E78E}"/>
              </a:ext>
            </a:extLst>
          </p:cNvPr>
          <p:cNvSpPr>
            <a:spLocks noGrp="1"/>
          </p:cNvSpPr>
          <p:nvPr>
            <p:ph type="title"/>
          </p:nvPr>
        </p:nvSpPr>
        <p:spPr/>
        <p:txBody>
          <a:bodyPr/>
          <a:lstStyle/>
          <a:p>
            <a:r>
              <a:rPr lang="en-DK"/>
              <a:t>Experiments</a:t>
            </a:r>
          </a:p>
        </p:txBody>
      </p:sp>
      <p:sp>
        <p:nvSpPr>
          <p:cNvPr id="3" name="Content Placeholder 2">
            <a:extLst>
              <a:ext uri="{FF2B5EF4-FFF2-40B4-BE49-F238E27FC236}">
                <a16:creationId xmlns:a16="http://schemas.microsoft.com/office/drawing/2014/main" id="{03204797-1691-BAE4-4C2D-D49F8A3A2950}"/>
              </a:ext>
            </a:extLst>
          </p:cNvPr>
          <p:cNvSpPr>
            <a:spLocks noGrp="1"/>
          </p:cNvSpPr>
          <p:nvPr>
            <p:ph idx="1"/>
          </p:nvPr>
        </p:nvSpPr>
        <p:spPr/>
        <p:txBody>
          <a:bodyPr/>
          <a:lstStyle/>
          <a:p>
            <a:r>
              <a:rPr lang="en-DK"/>
              <a:t>We said “We can do science! We have predictions. Validate them”</a:t>
            </a:r>
          </a:p>
          <a:p>
            <a:endParaRPr lang="en-DK"/>
          </a:p>
          <a:p>
            <a:r>
              <a:rPr lang="en-DK"/>
              <a:t>Biologists said “Do it yourself”</a:t>
            </a:r>
          </a:p>
          <a:p>
            <a:endParaRPr lang="en-DK"/>
          </a:p>
        </p:txBody>
      </p:sp>
      <p:pic>
        <p:nvPicPr>
          <p:cNvPr id="5124" name="Picture 4" descr="Eric F. Wieschaus | Lewis-Sigler Institute">
            <a:extLst>
              <a:ext uri="{FF2B5EF4-FFF2-40B4-BE49-F238E27FC236}">
                <a16:creationId xmlns:a16="http://schemas.microsoft.com/office/drawing/2014/main" id="{CCE76A35-F684-CFAB-FEA6-626D19C70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904" y="3429000"/>
            <a:ext cx="2387916" cy="318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361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B11ED-BEA4-7B68-96F7-5F215BFCE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F1E91B-3CBE-D3FD-D7C6-79900A65A75D}"/>
              </a:ext>
            </a:extLst>
          </p:cNvPr>
          <p:cNvSpPr>
            <a:spLocks noGrp="1"/>
          </p:cNvSpPr>
          <p:nvPr>
            <p:ph type="title"/>
          </p:nvPr>
        </p:nvSpPr>
        <p:spPr/>
        <p:txBody>
          <a:bodyPr/>
          <a:lstStyle/>
          <a:p>
            <a:r>
              <a:rPr lang="en-DK"/>
              <a:t>Neural Cellular Automata</a:t>
            </a:r>
          </a:p>
        </p:txBody>
      </p:sp>
      <p:pic>
        <p:nvPicPr>
          <p:cNvPr id="3074" name="Picture 2" descr="Lenia - Wikipedia">
            <a:extLst>
              <a:ext uri="{FF2B5EF4-FFF2-40B4-BE49-F238E27FC236}">
                <a16:creationId xmlns:a16="http://schemas.microsoft.com/office/drawing/2014/main" id="{08FC7E87-E051-1AD4-C2D0-029AD1F4C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15846"/>
            <a:ext cx="3789045" cy="376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911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31A2-2333-8ACC-BEC5-58D0098A76D2}"/>
              </a:ext>
            </a:extLst>
          </p:cNvPr>
          <p:cNvSpPr>
            <a:spLocks noGrp="1"/>
          </p:cNvSpPr>
          <p:nvPr>
            <p:ph type="title"/>
          </p:nvPr>
        </p:nvSpPr>
        <p:spPr/>
        <p:txBody>
          <a:bodyPr/>
          <a:lstStyle/>
          <a:p>
            <a:r>
              <a:rPr lang="en-DK"/>
              <a:t>Neural Cellular Automata</a:t>
            </a:r>
          </a:p>
        </p:txBody>
      </p:sp>
      <p:pic>
        <p:nvPicPr>
          <p:cNvPr id="3074" name="Picture 2" descr="Lenia - Wikipedia">
            <a:extLst>
              <a:ext uri="{FF2B5EF4-FFF2-40B4-BE49-F238E27FC236}">
                <a16:creationId xmlns:a16="http://schemas.microsoft.com/office/drawing/2014/main" id="{6D480E78-231B-40E4-FDED-CF30449FC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15846"/>
            <a:ext cx="3789045" cy="3766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raph Neural Cellular Automata – Daniele Grattarola">
            <a:extLst>
              <a:ext uri="{FF2B5EF4-FFF2-40B4-BE49-F238E27FC236}">
                <a16:creationId xmlns:a16="http://schemas.microsoft.com/office/drawing/2014/main" id="{885F8B4E-D2AF-1976-4007-921F4B1F7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75" b="48852"/>
          <a:stretch/>
        </p:blipFill>
        <p:spPr bwMode="auto">
          <a:xfrm>
            <a:off x="4864685" y="2537460"/>
            <a:ext cx="6489115" cy="225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3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50EA-2FB1-A1D7-B361-8239F74196AD}"/>
              </a:ext>
            </a:extLst>
          </p:cNvPr>
          <p:cNvSpPr>
            <a:spLocks noGrp="1"/>
          </p:cNvSpPr>
          <p:nvPr>
            <p:ph type="title"/>
          </p:nvPr>
        </p:nvSpPr>
        <p:spPr/>
        <p:txBody>
          <a:bodyPr/>
          <a:lstStyle/>
          <a:p>
            <a:r>
              <a:rPr lang="en-DK"/>
              <a:t>Summary</a:t>
            </a:r>
          </a:p>
        </p:txBody>
      </p:sp>
      <p:sp>
        <p:nvSpPr>
          <p:cNvPr id="3" name="Content Placeholder 2">
            <a:extLst>
              <a:ext uri="{FF2B5EF4-FFF2-40B4-BE49-F238E27FC236}">
                <a16:creationId xmlns:a16="http://schemas.microsoft.com/office/drawing/2014/main" id="{023A0BE5-A94E-61D7-0473-0C8D1A37D7D0}"/>
              </a:ext>
            </a:extLst>
          </p:cNvPr>
          <p:cNvSpPr>
            <a:spLocks noGrp="1"/>
          </p:cNvSpPr>
          <p:nvPr>
            <p:ph idx="1"/>
          </p:nvPr>
        </p:nvSpPr>
        <p:spPr/>
        <p:txBody>
          <a:bodyPr/>
          <a:lstStyle/>
          <a:p>
            <a:r>
              <a:rPr lang="en-DK"/>
              <a:t>Everything is just a list of rules and corresponding BC’s</a:t>
            </a:r>
          </a:p>
          <a:p>
            <a:endParaRPr lang="en-DK"/>
          </a:p>
          <a:p>
            <a:r>
              <a:rPr lang="en-DK"/>
              <a:t>Emulate/create biology</a:t>
            </a:r>
          </a:p>
          <a:p>
            <a:pPr marL="0" indent="0">
              <a:buNone/>
            </a:pPr>
            <a:endParaRPr lang="en-DK"/>
          </a:p>
          <a:p>
            <a:r>
              <a:rPr lang="en-DK"/>
              <a:t>Understanding the rules allows us to perturb the BC’s</a:t>
            </a:r>
          </a:p>
          <a:p>
            <a:endParaRPr lang="en-DK"/>
          </a:p>
          <a:p>
            <a:r>
              <a:rPr lang="en-DK"/>
              <a:t>Spatial reprogramming!</a:t>
            </a:r>
          </a:p>
        </p:txBody>
      </p:sp>
    </p:spTree>
    <p:extLst>
      <p:ext uri="{BB962C8B-B14F-4D97-AF65-F5344CB8AC3E}">
        <p14:creationId xmlns:p14="http://schemas.microsoft.com/office/powerpoint/2010/main" val="4136263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BCBF-02C9-7FA6-5166-FEA2AED3A368}"/>
              </a:ext>
            </a:extLst>
          </p:cNvPr>
          <p:cNvSpPr>
            <a:spLocks noGrp="1"/>
          </p:cNvSpPr>
          <p:nvPr>
            <p:ph type="title"/>
          </p:nvPr>
        </p:nvSpPr>
        <p:spPr/>
        <p:txBody>
          <a:bodyPr/>
          <a:lstStyle/>
          <a:p>
            <a:r>
              <a:rPr lang="en-DK"/>
              <a:t>How do we (physicists) see the world?</a:t>
            </a:r>
          </a:p>
        </p:txBody>
      </p:sp>
      <p:sp>
        <p:nvSpPr>
          <p:cNvPr id="3" name="Content Placeholder 2">
            <a:extLst>
              <a:ext uri="{FF2B5EF4-FFF2-40B4-BE49-F238E27FC236}">
                <a16:creationId xmlns:a16="http://schemas.microsoft.com/office/drawing/2014/main" id="{094491BF-0EE6-E854-B07F-59ECB0D02527}"/>
              </a:ext>
            </a:extLst>
          </p:cNvPr>
          <p:cNvSpPr>
            <a:spLocks noGrp="1"/>
          </p:cNvSpPr>
          <p:nvPr>
            <p:ph idx="1"/>
          </p:nvPr>
        </p:nvSpPr>
        <p:spPr/>
        <p:txBody>
          <a:bodyPr>
            <a:normAutofit/>
          </a:bodyPr>
          <a:lstStyle/>
          <a:p>
            <a:pPr marL="0" indent="0">
              <a:lnSpc>
                <a:spcPct val="107000"/>
              </a:lnSpc>
              <a:spcAft>
                <a:spcPts val="800"/>
              </a:spcAft>
              <a:buNone/>
            </a:pPr>
            <a:r>
              <a:rPr lang="en-DK" sz="2800" kern="100">
                <a:effectLst/>
                <a:latin typeface="Georgia Pro" panose="02040502050405020303" pitchFamily="18" charset="0"/>
                <a:ea typeface="Aptos" panose="020B0004020202020204" pitchFamily="34" charset="0"/>
                <a:cs typeface="Times New Roman" panose="02020603050405020304" pitchFamily="18" charset="0"/>
              </a:rPr>
              <a:t>All phenomena are rules and initial conditions</a:t>
            </a:r>
          </a:p>
          <a:p>
            <a:pPr>
              <a:lnSpc>
                <a:spcPct val="107000"/>
              </a:lnSpc>
              <a:spcAft>
                <a:spcPts val="800"/>
              </a:spcAft>
            </a:pP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pic>
        <p:nvPicPr>
          <p:cNvPr id="6" name="Picture 2" descr="150+ Rock Human Hand Throwing Stone Stock Photos, Pictures ...">
            <a:extLst>
              <a:ext uri="{FF2B5EF4-FFF2-40B4-BE49-F238E27FC236}">
                <a16:creationId xmlns:a16="http://schemas.microsoft.com/office/drawing/2014/main" id="{BC323FC6-EE1D-E12C-7300-50C715AC3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590" y="2994660"/>
            <a:ext cx="2399771" cy="359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942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236DB-4F17-6A04-3633-87CCE6D569BE}"/>
              </a:ext>
            </a:extLst>
          </p:cNvPr>
          <p:cNvSpPr>
            <a:spLocks noGrp="1"/>
          </p:cNvSpPr>
          <p:nvPr>
            <p:ph type="title"/>
          </p:nvPr>
        </p:nvSpPr>
        <p:spPr>
          <a:xfrm>
            <a:off x="3684270" y="2766218"/>
            <a:ext cx="10515600" cy="1325563"/>
          </a:xfrm>
        </p:spPr>
        <p:txBody>
          <a:bodyPr/>
          <a:lstStyle/>
          <a:p>
            <a:r>
              <a:rPr lang="en-DK"/>
              <a:t>Thank you for listening!</a:t>
            </a:r>
          </a:p>
        </p:txBody>
      </p:sp>
      <p:sp>
        <p:nvSpPr>
          <p:cNvPr id="3" name="Content Placeholder 2">
            <a:extLst>
              <a:ext uri="{FF2B5EF4-FFF2-40B4-BE49-F238E27FC236}">
                <a16:creationId xmlns:a16="http://schemas.microsoft.com/office/drawing/2014/main" id="{B23495A3-D3EB-87FD-E944-A22B982CFA4C}"/>
              </a:ext>
            </a:extLst>
          </p:cNvPr>
          <p:cNvSpPr>
            <a:spLocks noGrp="1"/>
          </p:cNvSpPr>
          <p:nvPr>
            <p:ph idx="1"/>
          </p:nvPr>
        </p:nvSpPr>
        <p:spPr>
          <a:xfrm>
            <a:off x="838200" y="5737860"/>
            <a:ext cx="10515600" cy="439103"/>
          </a:xfrm>
        </p:spPr>
        <p:txBody>
          <a:bodyPr>
            <a:normAutofit/>
          </a:bodyPr>
          <a:lstStyle/>
          <a:p>
            <a:pPr marL="0" indent="0">
              <a:buNone/>
            </a:pPr>
            <a:r>
              <a:rPr lang="en-DK" sz="1800" kern="100">
                <a:effectLst/>
                <a:latin typeface="Georgia Pro" panose="02040502050405020303" pitchFamily="18" charset="0"/>
                <a:ea typeface="Aptos" panose="020B0004020202020204" pitchFamily="34" charset="0"/>
                <a:cs typeface="Times New Roman" panose="02020603050405020304" pitchFamily="18" charset="0"/>
              </a:rPr>
              <a:t>Always remember: You are spatial &lt;3</a:t>
            </a: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DK"/>
          </a:p>
        </p:txBody>
      </p:sp>
    </p:spTree>
    <p:extLst>
      <p:ext uri="{BB962C8B-B14F-4D97-AF65-F5344CB8AC3E}">
        <p14:creationId xmlns:p14="http://schemas.microsoft.com/office/powerpoint/2010/main" val="2253519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02B45-DA67-9CBC-96BE-6342BF091B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2665F-9C5A-DBBC-47C5-E238C7BDB930}"/>
              </a:ext>
            </a:extLst>
          </p:cNvPr>
          <p:cNvSpPr>
            <a:spLocks noGrp="1"/>
          </p:cNvSpPr>
          <p:nvPr>
            <p:ph type="title"/>
          </p:nvPr>
        </p:nvSpPr>
        <p:spPr/>
        <p:txBody>
          <a:bodyPr/>
          <a:lstStyle/>
          <a:p>
            <a:r>
              <a:rPr lang="en-DK"/>
              <a:t>How do we (physicists) see the world?</a:t>
            </a:r>
          </a:p>
        </p:txBody>
      </p:sp>
      <p:sp>
        <p:nvSpPr>
          <p:cNvPr id="3" name="Content Placeholder 2">
            <a:extLst>
              <a:ext uri="{FF2B5EF4-FFF2-40B4-BE49-F238E27FC236}">
                <a16:creationId xmlns:a16="http://schemas.microsoft.com/office/drawing/2014/main" id="{846D391A-DD3D-8705-7812-A952458F5337}"/>
              </a:ext>
            </a:extLst>
          </p:cNvPr>
          <p:cNvSpPr>
            <a:spLocks noGrp="1"/>
          </p:cNvSpPr>
          <p:nvPr>
            <p:ph idx="1"/>
          </p:nvPr>
        </p:nvSpPr>
        <p:spPr/>
        <p:txBody>
          <a:bodyPr>
            <a:normAutofit/>
          </a:bodyPr>
          <a:lstStyle/>
          <a:p>
            <a:pPr marL="0" indent="0">
              <a:lnSpc>
                <a:spcPct val="107000"/>
              </a:lnSpc>
              <a:spcAft>
                <a:spcPts val="800"/>
              </a:spcAft>
              <a:buNone/>
            </a:pPr>
            <a:r>
              <a:rPr lang="en-DK" sz="2800" kern="100">
                <a:effectLst/>
                <a:latin typeface="Georgia Pro" panose="02040502050405020303" pitchFamily="18" charset="0"/>
                <a:ea typeface="Aptos" panose="020B0004020202020204" pitchFamily="34" charset="0"/>
                <a:cs typeface="Times New Roman" panose="02020603050405020304" pitchFamily="18" charset="0"/>
              </a:rPr>
              <a:t>All phenomena are rules and initial conditions</a:t>
            </a:r>
          </a:p>
          <a:p>
            <a:pPr>
              <a:lnSpc>
                <a:spcPct val="107000"/>
              </a:lnSpc>
              <a:spcAft>
                <a:spcPts val="800"/>
              </a:spcAft>
            </a:pP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pic>
        <p:nvPicPr>
          <p:cNvPr id="6" name="Picture 2" descr="150+ Rock Human Hand Throwing Stone Stock Photos, Pictures ...">
            <a:extLst>
              <a:ext uri="{FF2B5EF4-FFF2-40B4-BE49-F238E27FC236}">
                <a16:creationId xmlns:a16="http://schemas.microsoft.com/office/drawing/2014/main" id="{05B4D3A1-706F-0F2C-399B-4C7763F4D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590" y="2994660"/>
            <a:ext cx="2399771" cy="359965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F73F386-F207-8748-0C73-30C6F16D004A}"/>
              </a:ext>
            </a:extLst>
          </p:cNvPr>
          <p:cNvSpPr txBox="1">
            <a:spLocks/>
          </p:cNvSpPr>
          <p:nvPr/>
        </p:nvSpPr>
        <p:spPr>
          <a:xfrm>
            <a:off x="5969741" y="369347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DK" kern="100">
                <a:latin typeface="Aptos" panose="020B0004020202020204" pitchFamily="34" charset="0"/>
                <a:ea typeface="Aptos" panose="020B0004020202020204" pitchFamily="34" charset="0"/>
                <a:cs typeface="Times New Roman" panose="02020603050405020304" pitchFamily="18" charset="0"/>
              </a:rPr>
              <a:t> differential equations</a:t>
            </a:r>
          </a:p>
          <a:p>
            <a:pPr marL="0" indent="0">
              <a:lnSpc>
                <a:spcPct val="107000"/>
              </a:lnSpc>
              <a:spcAft>
                <a:spcPts val="800"/>
              </a:spcAft>
              <a:buNone/>
            </a:pPr>
            <a:r>
              <a:rPr lang="en-DK" kern="100">
                <a:latin typeface="Aptos" panose="020B0004020202020204" pitchFamily="34" charset="0"/>
                <a:ea typeface="Aptos" panose="020B0004020202020204" pitchFamily="34" charset="0"/>
                <a:cs typeface="Times New Roman" panose="02020603050405020304" pitchFamily="18" charset="0"/>
              </a:rPr>
              <a:t>    + boundary conditions </a:t>
            </a:r>
          </a:p>
          <a:p>
            <a:endParaRPr lang="en-DK"/>
          </a:p>
        </p:txBody>
      </p:sp>
      <p:sp>
        <p:nvSpPr>
          <p:cNvPr id="8" name="Content Placeholder 2">
            <a:extLst>
              <a:ext uri="{FF2B5EF4-FFF2-40B4-BE49-F238E27FC236}">
                <a16:creationId xmlns:a16="http://schemas.microsoft.com/office/drawing/2014/main" id="{BA072F16-45B7-B7A1-BAB3-6E1F6C44042B}"/>
              </a:ext>
            </a:extLst>
          </p:cNvPr>
          <p:cNvSpPr txBox="1">
            <a:spLocks/>
          </p:cNvSpPr>
          <p:nvPr/>
        </p:nvSpPr>
        <p:spPr>
          <a:xfrm>
            <a:off x="4906751" y="382841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DK" sz="4800" kern="100">
                <a:latin typeface="Aptos" panose="020B0004020202020204" pitchFamily="34" charset="0"/>
                <a:ea typeface="Aptos" panose="020B0004020202020204" pitchFamily="34" charset="0"/>
                <a:cs typeface="Times New Roman" panose="02020603050405020304" pitchFamily="18" charset="0"/>
              </a:rPr>
              <a:t>=</a:t>
            </a:r>
            <a:endParaRPr lang="en-DK" sz="4800"/>
          </a:p>
        </p:txBody>
      </p:sp>
    </p:spTree>
    <p:extLst>
      <p:ext uri="{BB962C8B-B14F-4D97-AF65-F5344CB8AC3E}">
        <p14:creationId xmlns:p14="http://schemas.microsoft.com/office/powerpoint/2010/main" val="1526484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F373-AFE7-F915-AE51-269736297973}"/>
              </a:ext>
            </a:extLst>
          </p:cNvPr>
          <p:cNvSpPr>
            <a:spLocks noGrp="1"/>
          </p:cNvSpPr>
          <p:nvPr>
            <p:ph type="title"/>
          </p:nvPr>
        </p:nvSpPr>
        <p:spPr/>
        <p:txBody>
          <a:bodyPr/>
          <a:lstStyle/>
          <a:p>
            <a:r>
              <a:rPr lang="en-DK"/>
              <a:t>Describe emergence!</a:t>
            </a:r>
          </a:p>
        </p:txBody>
      </p:sp>
      <p:sp>
        <p:nvSpPr>
          <p:cNvPr id="3" name="Content Placeholder 2">
            <a:extLst>
              <a:ext uri="{FF2B5EF4-FFF2-40B4-BE49-F238E27FC236}">
                <a16:creationId xmlns:a16="http://schemas.microsoft.com/office/drawing/2014/main" id="{E946F4E0-0F77-4D77-468A-CFC920AC7692}"/>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2981572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1D51-917C-BEF4-0FF8-687D1ABD6ED1}"/>
              </a:ext>
            </a:extLst>
          </p:cNvPr>
          <p:cNvSpPr>
            <a:spLocks noGrp="1"/>
          </p:cNvSpPr>
          <p:nvPr>
            <p:ph type="title"/>
          </p:nvPr>
        </p:nvSpPr>
        <p:spPr/>
        <p:txBody>
          <a:bodyPr/>
          <a:lstStyle/>
          <a:p>
            <a:r>
              <a:rPr lang="en-DK"/>
              <a:t>Describe how cells “choose”</a:t>
            </a:r>
          </a:p>
        </p:txBody>
      </p:sp>
      <p:sp>
        <p:nvSpPr>
          <p:cNvPr id="3" name="Content Placeholder 2">
            <a:extLst>
              <a:ext uri="{FF2B5EF4-FFF2-40B4-BE49-F238E27FC236}">
                <a16:creationId xmlns:a16="http://schemas.microsoft.com/office/drawing/2014/main" id="{5B365D31-F3CC-D94E-D63A-7A355232C1F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131183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AA624-0B23-10B1-7838-904AD48AB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9CA5D-6F4C-F705-0815-7DA4CF2A487C}"/>
              </a:ext>
            </a:extLst>
          </p:cNvPr>
          <p:cNvSpPr>
            <a:spLocks noGrp="1"/>
          </p:cNvSpPr>
          <p:nvPr>
            <p:ph type="title"/>
          </p:nvPr>
        </p:nvSpPr>
        <p:spPr/>
        <p:txBody>
          <a:bodyPr/>
          <a:lstStyle/>
          <a:p>
            <a:r>
              <a:rPr lang="en-DK"/>
              <a:t>What will we be looking at?</a:t>
            </a:r>
          </a:p>
        </p:txBody>
      </p:sp>
      <p:sp>
        <p:nvSpPr>
          <p:cNvPr id="3" name="Content Placeholder 2">
            <a:extLst>
              <a:ext uri="{FF2B5EF4-FFF2-40B4-BE49-F238E27FC236}">
                <a16:creationId xmlns:a16="http://schemas.microsoft.com/office/drawing/2014/main" id="{B236F549-EDDD-043A-BFE6-37FAA3831632}"/>
              </a:ext>
            </a:extLst>
          </p:cNvPr>
          <p:cNvSpPr>
            <a:spLocks noGrp="1"/>
          </p:cNvSpPr>
          <p:nvPr>
            <p:ph idx="1"/>
          </p:nvPr>
        </p:nvSpPr>
        <p:spPr/>
        <p:txBody>
          <a:bodyPr>
            <a:normAutofit/>
          </a:bodyPr>
          <a:lstStyle/>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Morphogenesis</a:t>
            </a:r>
          </a:p>
          <a:p>
            <a:pPr marL="0" indent="0">
              <a:lnSpc>
                <a:spcPct val="107000"/>
              </a:lnSpc>
              <a:spcAft>
                <a:spcPts val="800"/>
              </a:spcAft>
              <a:buNone/>
            </a:pP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DK"/>
          </a:p>
        </p:txBody>
      </p:sp>
    </p:spTree>
    <p:extLst>
      <p:ext uri="{BB962C8B-B14F-4D97-AF65-F5344CB8AC3E}">
        <p14:creationId xmlns:p14="http://schemas.microsoft.com/office/powerpoint/2010/main" val="3016197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7F0D-F629-A7F1-DB02-D808111E4955}"/>
              </a:ext>
            </a:extLst>
          </p:cNvPr>
          <p:cNvSpPr>
            <a:spLocks noGrp="1"/>
          </p:cNvSpPr>
          <p:nvPr>
            <p:ph type="title"/>
          </p:nvPr>
        </p:nvSpPr>
        <p:spPr/>
        <p:txBody>
          <a:bodyPr/>
          <a:lstStyle/>
          <a:p>
            <a:r>
              <a:rPr lang="en-DK"/>
              <a:t>What will we be looking at?</a:t>
            </a:r>
          </a:p>
        </p:txBody>
      </p:sp>
      <p:sp>
        <p:nvSpPr>
          <p:cNvPr id="3" name="Content Placeholder 2">
            <a:extLst>
              <a:ext uri="{FF2B5EF4-FFF2-40B4-BE49-F238E27FC236}">
                <a16:creationId xmlns:a16="http://schemas.microsoft.com/office/drawing/2014/main" id="{E36CD038-6C7D-3B86-8840-BDCCB42EE281}"/>
              </a:ext>
            </a:extLst>
          </p:cNvPr>
          <p:cNvSpPr>
            <a:spLocks noGrp="1"/>
          </p:cNvSpPr>
          <p:nvPr>
            <p:ph idx="1"/>
          </p:nvPr>
        </p:nvSpPr>
        <p:spPr/>
        <p:txBody>
          <a:bodyPr>
            <a:normAutofit/>
          </a:bodyPr>
          <a:lstStyle/>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Morphogenesis</a:t>
            </a:r>
          </a:p>
          <a:p>
            <a:pPr marL="0" indent="0">
              <a:lnSpc>
                <a:spcPct val="107000"/>
              </a:lnSpc>
              <a:spcAft>
                <a:spcPts val="800"/>
              </a:spcAft>
              <a:buNone/>
            </a:pP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Cells simply follow rules</a:t>
            </a:r>
          </a:p>
          <a:p>
            <a:pPr marL="0" indent="0">
              <a:lnSpc>
                <a:spcPct val="107000"/>
              </a:lnSpc>
              <a:spcAft>
                <a:spcPts val="800"/>
              </a:spcAft>
              <a:buNone/>
            </a:pP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0" name="Picture 2" descr="Five fascinating facts about fruit flies">
            <a:extLst>
              <a:ext uri="{FF2B5EF4-FFF2-40B4-BE49-F238E27FC236}">
                <a16:creationId xmlns:a16="http://schemas.microsoft.com/office/drawing/2014/main" id="{77FE5223-CB77-7913-21DC-D6BB13CD6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477" y="962958"/>
            <a:ext cx="6195874" cy="41046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Zygote vs embryo, blastocyst and foetus: whats the difference?">
            <a:extLst>
              <a:ext uri="{FF2B5EF4-FFF2-40B4-BE49-F238E27FC236}">
                <a16:creationId xmlns:a16="http://schemas.microsoft.com/office/drawing/2014/main" id="{73011717-820D-56D3-A889-D53878B845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124"/>
          <a:stretch/>
        </p:blipFill>
        <p:spPr bwMode="auto">
          <a:xfrm>
            <a:off x="4921221" y="836667"/>
            <a:ext cx="1523463" cy="4865060"/>
          </a:xfrm>
          <a:prstGeom prst="rect">
            <a:avLst/>
          </a:prstGeom>
          <a:noFill/>
          <a:extLst>
            <a:ext uri="{909E8E84-426E-40DD-AFC4-6F175D3DCCD1}">
              <a14:hiddenFill xmlns:a14="http://schemas.microsoft.com/office/drawing/2010/main">
                <a:solidFill>
                  <a:srgbClr val="FFFFFF"/>
                </a:solidFill>
              </a14:hiddenFill>
            </a:ext>
          </a:extLst>
        </p:spPr>
      </p:pic>
      <p:sp>
        <p:nvSpPr>
          <p:cNvPr id="12" name="!!pi">
            <a:extLst>
              <a:ext uri="{FF2B5EF4-FFF2-40B4-BE49-F238E27FC236}">
                <a16:creationId xmlns:a16="http://schemas.microsoft.com/office/drawing/2014/main" id="{A606F524-5CEC-1D06-8AC2-B3E57A0152F3}"/>
              </a:ext>
            </a:extLst>
          </p:cNvPr>
          <p:cNvSpPr/>
          <p:nvPr/>
        </p:nvSpPr>
        <p:spPr>
          <a:xfrm>
            <a:off x="6898336" y="2900647"/>
            <a:ext cx="1317396" cy="737100"/>
          </a:xfrm>
          <a:prstGeom prst="rightArrow">
            <a:avLst>
              <a:gd name="adj1" fmla="val 28471"/>
              <a:gd name="adj2" fmla="val 47309"/>
            </a:avLst>
          </a:prstGeom>
          <a:solidFill>
            <a:srgbClr val="901A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45769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18CD8-AC40-D671-EEED-2AC7F62D8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2117B-AE92-9787-6312-ABF70D0C4600}"/>
              </a:ext>
            </a:extLst>
          </p:cNvPr>
          <p:cNvSpPr>
            <a:spLocks noGrp="1"/>
          </p:cNvSpPr>
          <p:nvPr>
            <p:ph type="title"/>
          </p:nvPr>
        </p:nvSpPr>
        <p:spPr/>
        <p:txBody>
          <a:bodyPr/>
          <a:lstStyle/>
          <a:p>
            <a:r>
              <a:rPr lang="en-DK"/>
              <a:t>What will we be looking at?</a:t>
            </a:r>
          </a:p>
        </p:txBody>
      </p:sp>
      <p:sp>
        <p:nvSpPr>
          <p:cNvPr id="3" name="Content Placeholder 2">
            <a:extLst>
              <a:ext uri="{FF2B5EF4-FFF2-40B4-BE49-F238E27FC236}">
                <a16:creationId xmlns:a16="http://schemas.microsoft.com/office/drawing/2014/main" id="{E750AA69-7EA1-CFD5-B811-CF6D87D60DCB}"/>
              </a:ext>
            </a:extLst>
          </p:cNvPr>
          <p:cNvSpPr>
            <a:spLocks noGrp="1"/>
          </p:cNvSpPr>
          <p:nvPr>
            <p:ph idx="1"/>
          </p:nvPr>
        </p:nvSpPr>
        <p:spPr>
          <a:xfrm>
            <a:off x="838200" y="1825625"/>
            <a:ext cx="10515600" cy="4667250"/>
          </a:xfrm>
        </p:spPr>
        <p:txBody>
          <a:bodyPr>
            <a:normAutofit/>
          </a:bodyPr>
          <a:lstStyle/>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Morphogenesis</a:t>
            </a:r>
          </a:p>
          <a:p>
            <a:pPr marL="0" indent="0">
              <a:lnSpc>
                <a:spcPct val="107000"/>
              </a:lnSpc>
              <a:spcAft>
                <a:spcPts val="800"/>
              </a:spcAft>
              <a:buNone/>
            </a:pP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Cells simply follow rules</a:t>
            </a:r>
          </a:p>
          <a:p>
            <a:pPr marL="0" indent="0">
              <a:lnSpc>
                <a:spcPct val="107000"/>
              </a:lnSpc>
              <a:spcAft>
                <a:spcPts val="800"/>
              </a:spcAft>
              <a:buNone/>
            </a:pPr>
            <a:endParaRPr lang="en-DK" kern="100">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2800" kern="100">
                <a:effectLst/>
                <a:latin typeface="Aptos" panose="020B0004020202020204" pitchFamily="34" charset="0"/>
                <a:ea typeface="Aptos" panose="020B0004020202020204" pitchFamily="34" charset="0"/>
                <a:cs typeface="Times New Roman" panose="02020603050405020304" pitchFamily="18" charset="0"/>
              </a:rPr>
              <a:t>		Emergence</a:t>
            </a:r>
            <a:r>
              <a:rPr lang="en-DK" sz="2800" kern="100">
                <a:effectLst/>
                <a:latin typeface="Georgia Pro" panose="02040502050405020303" pitchFamily="18" charset="0"/>
                <a:ea typeface="Aptos" panose="020B0004020202020204" pitchFamily="34" charset="0"/>
                <a:cs typeface="Times New Roman" panose="02020603050405020304" pitchFamily="18" charset="0"/>
              </a:rPr>
              <a:t> = </a:t>
            </a:r>
            <a:r>
              <a:rPr lang="en-DK" sz="2800" kern="100">
                <a:effectLst/>
                <a:latin typeface="Georgia Pro" panose="02040502050405020303" pitchFamily="18" charset="0"/>
                <a:ea typeface="Aptos" panose="020B0004020202020204" pitchFamily="34" charset="0"/>
                <a:cs typeface="Times New Roman" panose="02020603050405020304" pitchFamily="18" charset="0"/>
                <a:sym typeface="Wingdings" panose="05000000000000000000" pitchFamily="2" charset="2"/>
              </a:rPr>
              <a:t></a:t>
            </a:r>
            <a:r>
              <a:rPr lang="en-DK" sz="2800" kern="100">
                <a:effectLst/>
                <a:latin typeface="Aptos" panose="020B0004020202020204" pitchFamily="34" charset="0"/>
                <a:ea typeface="Aptos" panose="020B0004020202020204" pitchFamily="34" charset="0"/>
                <a:cs typeface="Times New Roman" panose="02020603050405020304" pitchFamily="18" charset="0"/>
              </a:rPr>
              <a:t>	</a:t>
            </a:r>
          </a:p>
          <a:p>
            <a:pPr marL="0" indent="0">
              <a:buNone/>
            </a:pPr>
            <a:endParaRPr lang="en-DK"/>
          </a:p>
        </p:txBody>
      </p:sp>
      <p:pic>
        <p:nvPicPr>
          <p:cNvPr id="4" name="Picture 2" descr="Five fascinating facts about fruit flies">
            <a:extLst>
              <a:ext uri="{FF2B5EF4-FFF2-40B4-BE49-F238E27FC236}">
                <a16:creationId xmlns:a16="http://schemas.microsoft.com/office/drawing/2014/main" id="{23724A0E-1BE6-0FCA-CBDD-CFCA88D3F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477" y="962958"/>
            <a:ext cx="6195874" cy="41046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Zygote vs embryo, blastocyst and foetus: whats the difference?">
            <a:extLst>
              <a:ext uri="{FF2B5EF4-FFF2-40B4-BE49-F238E27FC236}">
                <a16:creationId xmlns:a16="http://schemas.microsoft.com/office/drawing/2014/main" id="{B9325C41-5141-89CD-4EE4-2C8EB850DA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9124"/>
          <a:stretch/>
        </p:blipFill>
        <p:spPr bwMode="auto">
          <a:xfrm>
            <a:off x="4921221" y="836667"/>
            <a:ext cx="1523463" cy="4865060"/>
          </a:xfrm>
          <a:prstGeom prst="rect">
            <a:avLst/>
          </a:prstGeom>
          <a:noFill/>
          <a:extLst>
            <a:ext uri="{909E8E84-426E-40DD-AFC4-6F175D3DCCD1}">
              <a14:hiddenFill xmlns:a14="http://schemas.microsoft.com/office/drawing/2010/main">
                <a:solidFill>
                  <a:srgbClr val="FFFFFF"/>
                </a:solidFill>
              </a14:hiddenFill>
            </a:ext>
          </a:extLst>
        </p:spPr>
      </p:pic>
      <p:sp>
        <p:nvSpPr>
          <p:cNvPr id="6" name="!!pi">
            <a:extLst>
              <a:ext uri="{FF2B5EF4-FFF2-40B4-BE49-F238E27FC236}">
                <a16:creationId xmlns:a16="http://schemas.microsoft.com/office/drawing/2014/main" id="{7D9D9275-7380-7FE4-CA10-EFDC7E13DDC0}"/>
              </a:ext>
            </a:extLst>
          </p:cNvPr>
          <p:cNvSpPr/>
          <p:nvPr/>
        </p:nvSpPr>
        <p:spPr>
          <a:xfrm>
            <a:off x="6898336" y="2900647"/>
            <a:ext cx="1317396" cy="737100"/>
          </a:xfrm>
          <a:prstGeom prst="rightArrow">
            <a:avLst>
              <a:gd name="adj1" fmla="val 28471"/>
              <a:gd name="adj2" fmla="val 47309"/>
            </a:avLst>
          </a:prstGeom>
          <a:solidFill>
            <a:srgbClr val="901A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562059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TM10001115[[fn=Parcel]]</Template>
  <TotalTime>1096</TotalTime>
  <Words>1401</Words>
  <Application>Microsoft Office PowerPoint</Application>
  <PresentationFormat>Widescreen</PresentationFormat>
  <Paragraphs>167</Paragraphs>
  <Slides>30</Slides>
  <Notes>16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Georgia Pro</vt:lpstr>
      <vt:lpstr>Wingdings</vt:lpstr>
      <vt:lpstr>Office Theme</vt:lpstr>
      <vt:lpstr>PowerPoint Presentation</vt:lpstr>
      <vt:lpstr>How do we (physicists) see the world?</vt:lpstr>
      <vt:lpstr>How do we (physicists) see the world?</vt:lpstr>
      <vt:lpstr>How do we (physicists) see the world?</vt:lpstr>
      <vt:lpstr>Describe emergence!</vt:lpstr>
      <vt:lpstr>Describe how cells “choose”</vt:lpstr>
      <vt:lpstr>What will we be looking at?</vt:lpstr>
      <vt:lpstr>What will we be looking at?</vt:lpstr>
      <vt:lpstr>What will we be looking at?</vt:lpstr>
      <vt:lpstr>What will we be looking at?</vt:lpstr>
      <vt:lpstr>What will we be looking at?</vt:lpstr>
      <vt:lpstr>What are our goals?</vt:lpstr>
      <vt:lpstr>What do we have?</vt:lpstr>
      <vt:lpstr>Proof of concept: Drosophila Melongaster</vt:lpstr>
      <vt:lpstr>How do physicist see biology?</vt:lpstr>
      <vt:lpstr>How do physicist see biology?</vt:lpstr>
      <vt:lpstr>How do physicist see biology?</vt:lpstr>
      <vt:lpstr>How do physicist see biology?</vt:lpstr>
      <vt:lpstr>How do physicist see biology?</vt:lpstr>
      <vt:lpstr>How do physicist see biology?</vt:lpstr>
      <vt:lpstr>PowerPoint Presentation</vt:lpstr>
      <vt:lpstr>Six months of my life in a 10 second video</vt:lpstr>
      <vt:lpstr>What will we be doing now?</vt:lpstr>
      <vt:lpstr>Experiments</vt:lpstr>
      <vt:lpstr>Experiments</vt:lpstr>
      <vt:lpstr>Experiments</vt:lpstr>
      <vt:lpstr>Neural Cellular Automata</vt:lpstr>
      <vt:lpstr>Neural Cellular Automata</vt:lpstr>
      <vt:lpstr>Summary</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Jakob Schauser</dc:creator>
  <cp:lastModifiedBy>Jakob Schauser</cp:lastModifiedBy>
  <cp:revision>127</cp:revision>
  <dcterms:created xsi:type="dcterms:W3CDTF">2025-02-06T18:45:49Z</dcterms:created>
  <dcterms:modified xsi:type="dcterms:W3CDTF">2025-02-07T13:02:53Z</dcterms:modified>
</cp:coreProperties>
</file>